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95" r:id="rId15"/>
    <p:sldId id="281" r:id="rId16"/>
    <p:sldId id="279" r:id="rId17"/>
    <p:sldId id="278" r:id="rId18"/>
    <p:sldId id="283" r:id="rId19"/>
    <p:sldId id="287" r:id="rId20"/>
    <p:sldId id="339" r:id="rId21"/>
    <p:sldId id="285" r:id="rId22"/>
    <p:sldId id="288" r:id="rId23"/>
    <p:sldId id="289" r:id="rId24"/>
    <p:sldId id="290" r:id="rId25"/>
    <p:sldId id="291" r:id="rId26"/>
    <p:sldId id="292" r:id="rId27"/>
    <p:sldId id="338" r:id="rId28"/>
    <p:sldId id="293" r:id="rId29"/>
    <p:sldId id="294" r:id="rId30"/>
    <p:sldId id="273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6" r:id="rId40"/>
    <p:sldId id="305" r:id="rId41"/>
    <p:sldId id="307" r:id="rId42"/>
    <p:sldId id="308" r:id="rId43"/>
    <p:sldId id="275" r:id="rId44"/>
    <p:sldId id="311" r:id="rId45"/>
    <p:sldId id="335" r:id="rId46"/>
    <p:sldId id="312" r:id="rId47"/>
    <p:sldId id="334" r:id="rId48"/>
    <p:sldId id="313" r:id="rId49"/>
    <p:sldId id="337" r:id="rId50"/>
    <p:sldId id="336" r:id="rId51"/>
    <p:sldId id="315" r:id="rId52"/>
    <p:sldId id="316" r:id="rId53"/>
    <p:sldId id="276" r:id="rId54"/>
    <p:sldId id="319" r:id="rId55"/>
    <p:sldId id="320" r:id="rId56"/>
    <p:sldId id="321" r:id="rId57"/>
    <p:sldId id="322" r:id="rId58"/>
    <p:sldId id="323" r:id="rId59"/>
    <p:sldId id="324" r:id="rId60"/>
    <p:sldId id="326" r:id="rId61"/>
    <p:sldId id="317" r:id="rId62"/>
    <p:sldId id="327" r:id="rId63"/>
    <p:sldId id="325" r:id="rId64"/>
    <p:sldId id="328" r:id="rId65"/>
    <p:sldId id="329" r:id="rId66"/>
    <p:sldId id="330" r:id="rId67"/>
    <p:sldId id="331" r:id="rId68"/>
    <p:sldId id="33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A431D-412E-A8F5-88D1-0855CE825AEC}" v="796" dt="2023-04-12T14:51:30.269"/>
    <p1510:client id="{1DA1B480-B6A4-190D-39B7-3C55B5107845}" v="487" dt="2023-04-10T14:53:00.820"/>
    <p1510:client id="{2733CD9F-FACB-8905-5103-7C7C790D3882}" v="5" dt="2023-04-12T14:53:26.062"/>
    <p1510:client id="{4307D358-07CA-5D5E-EF4A-36AAF607560D}" v="893" dt="2023-04-13T15:06:39.210"/>
    <p1510:client id="{59BC541E-5F4C-CB84-C19F-F0EBE927F00A}" v="6" dt="2023-04-14T14:13:26.504"/>
    <p1510:client id="{6D7A48AB-09B2-20BB-B60B-C21DF74F1422}" v="669" dt="2023-04-11T16:14:03.739"/>
    <p1510:client id="{8D08191F-97F2-C941-4F7D-52277B0B96E0}" v="198" dt="2023-04-11T14:58:24.454"/>
    <p1510:client id="{B84D0E64-7B7A-778B-30C1-A4B0D33F756A}" v="175" dt="2023-04-26T11:56:54.498"/>
    <p1510:client id="{C807170D-4A06-404F-8E44-E5D178611B7B}" v="8" dt="2023-04-10T14:32:01.198"/>
    <p1510:client id="{C83EDE1C-C5F3-2C78-9339-99425C6DC6E6}" v="584" dt="2023-04-13T14:00:47.478"/>
    <p1510:client id="{CF079E68-8FFC-A74C-6E1E-2CF4D1E691C6}" v="6" dt="2023-04-20T10:52:11.152"/>
    <p1510:client id="{E940191B-1FF4-86EA-2F76-B14508CB4C67}" v="1214" dt="2023-04-11T14:35:17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3096 11800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11139 2196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9022 2646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9022 2646 16383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5556 11803 16383 0 0,'0'-5'0'0'0,"0"-10"0"0"0,9-35 0 0 0,8-24 0 0 0,6-7 0 0 0,7-9 0 0 0,5 1 0 0 0,-1 8 0 0 0,23-11 0 0 0,15 5 0 0 0,9 14 0 0 0,1 9 0 0 0,-1 12 0 0 0,19-5 0 0 0,5 4 0 0 0,28 0 0 0 0,18 2 0 0 0,-3 3 0 0 0,11 2 0 0 0,-18 3 0 0 0,-27 10 0 0 0,-29 9 0 0 0,-25 10 0 0 0,-17 7 0 0 0,-7-5 0 0 0,9-9 0 0 0,11-6 0 0 0,18-3 0 0 0,113-19 0 0 0,65-11 0 0 0,14 0 0 0 0,39 2 0 0 0,1 5 0 0 0,-20 8 0 0 0,-31 1 0 0 0,-31 10 0 0 0,-44 9 0 0 0,-39 9 0 0 0,-20 4 0 0 0,-8 2 0 0 0,13 4 0 0 0,24-2 0 0 0,17 1 0 0 0,-10 1 0 0 0,-13 2 0 0 0,10 1 0 0 0,-3 2 0 0 0,-12 0 0 0 0,-22 1 0 0 0,-16 0 0 0 0,-16 1 0 0 0,-9-1 0 0 0,-3 0 0 0 0,-1 0 0 0 0,-3-4 0 0 0,1-2 0 0 0,2 0 0 0 0,2 1 0 0 0,4 2 0 0 0,-4 1 0 0 0,-4 1 0 0 0,-1 0 0 0 0,-2 1 0 0 0,-4-4 0 0 0,1-2 0 0 0,0 0 0 0 0,2 2 0 0 0,4 1 0 0 0,3-4 0 0 0,0 0 0 0 0,5 0 0 0 0,8-2 0 0 0,12 0 0 0 0,3 1 0 0 0,-1-2 0 0 0,-4 0 0 0 0,-9 2 0 0 0,-10-2 0 0 0,-9 1 0 0 0,-7-4 0 0 0,-5 2 0 0 0,-2 2 0 0 0,-1-3 0 0 0,-1 2 0 0 0,1-2 0 0 0,-1 0 0 0 0,2 3 0 0 0,-1-2 0 0 0,6 1 0 0 0,1-3 0 0 0,0 2 0 0 0,-1 2 0 0 0,4-7 0 0 0,-5 0 0 0 0,-8 2 0 0 0,-11 4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13970 9340 16383 0 0,'5'0'0'0'0,"15"0"0"0"0,18 0 0 0 0,7 0 0 0 0,1 0 0 0 0,1 0 0 0 0,-2 0 0 0 0,0 4 0 0 0,2 3 0 0 0,2-2 0 0 0,2 5 0 0 0,11 4 0 0 0,-1 5 0 0 0,-6-2 0 0 0,-3 2 0 0 0,-6-2 0 0 0,-6-1 0 0 0,0 8 0 0 0,1-1 0 0 0,-10-5 0 0 0,-10 0 0 0 0,-14 1 0 0 0,-8 2 0 0 0,-8-2 0 0 0,-3 0 0 0 0,-4 1 0 0 0,-3-3 0 0 0,0 1 0 0 0,0-3 0 0 0,3 1 0 0 0,-1-3 0 0 0,3 1 0 0 0,-1-1 0 0 0,-2 1 0 0 0,-4-1 0 0 0,3 1 0 0 0,-1-2 0 0 0,-1-2 0 0 0,2 1 0 0 0,4 4 0 0 0,1-1 0 0 0,-3-3 0 0 0,-3-3 0 0 0,-3 1 0 0 0,-3 0 0 0 0,4 3 0 0 0,0-2 0 0 0,4-1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14261 12696 16383 0 0,'5'0'0'0'0,"5"0"0"0"0,12 0 0 0 0,5 0 0 0 0,8 0 0 0 0,12 0 0 0 0,16 0 0 0 0,7 0 0 0 0,-4 0 0 0 0,5 0 0 0 0,-4 0 0 0 0,-10 0 0 0 0,-10 0 0 0 0,-7-5 0 0 0,-7-1 0 0 0,-4 0 0 0 0,-7-3 0 0 0,-3-1 0 0 0,-4-2 0 0 0,-5-5 0 0 0,0-3 0 0 0,4-4 0 0 0,-1-6 0 0 0,15-12 0 0 0,4-4 0 0 0,1 2 0 0 0,-2 3 0 0 0,0 9 0 0 0,-6 6 0 0 0,-2 1 0 0 0,-1-3 0 0 0,1-2 0 0 0,0 0 0 0 0,-2 0 0 0 0,-2 1 0 0 0,-3 0 0 0 0,0 6 0 0 0,-2 1 0 0 0,0 1 0 0 0,-1-1 0 0 0,1-2 0 0 0,-2-1 0 0 0,2 4 0 0 0,-1 0 0 0 0,1 5 0 0 0,-2-1 0 0 0,-2-1 0 0 0,1 2 0 0 0,-1-1 0 0 0,3-2 0 0 0,-2-2 0 0 0,-2 2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15618 11563 16383 0 0,'-9'0'0'0'0,"-13"0"0"0"0,-6 0 0 0 0,-4 0 0 0 0,-1 0 0 0 0,1 0 0 0 0,1 0 0 0 0,6 4 0 0 0,2 7 0 0 0,1 1 0 0 0,4 3 0 0 0,0-1 0 0 0,8-2 0 0 0,11-4 0 0 0,9-3 0 0 0,8-7 0 0 0,10-8 0 0 0,4-2 0 0 0,3-4 0 0 0,-2 1 0 0 0,0-1 0 0 0,-2 1 0 0 0,-2 4 0 0 0,-1 8 0 0 0,0 9 0 0 0,-1 9 0 0 0,0 10 0 0 0,0 6 0 0 0,-5 3 0 0 0,-6-1 0 0 0,-1-1 0 0 0,-3-1 0 0 0,-4-1 0 0 0,2-6 0 0 0,-1-3 0 0 0,-2 0 0 0 0,-3-3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21692 12059 16383 0 0,'-5'0'0'0'0,"-5"0"0"0"0,-7 4 0 0 0,-4 2 0 0 0,-9 0 0 0 0,-3 4 0 0 0,-10-1 0 0 0,-6-1 0 0 0,-1-2 0 0 0,5-2 0 0 0,4-2 0 0 0,6-1 0 0 0,3-1 0 0 0,-2 0 0 0 0,1-1 0 0 0,-4-4 0 0 0,-9-6 0 0 0,-11-6 0 0 0,-5-4 0 0 0,-29-13 0 0 0,-40-19 0 0 0,-2-10 0 0 0,16 6 0 0 0,23 8 0 0 0,24 13 0 0 0,14 7 0 0 0,12 0 0 0 0,5 0 0 0 0,3 0 0 0 0,4 5 0 0 0,3 7 0 0 0,6 2 0 0 0,3 3 0 0 0,-1-1 0 0 0,-1-3 0 0 0,-1-3 0 0 0,4-3 0 0 0,-1 2 0 0 0,-1 0 0 0 0,4-2 0 0 0,-1 4 0 0 0,3 0 0 0 0,0 3 0 0 0,-3 3 0 0 0,2 1 0 0 0,-1-4 0 0 0,-2 1 0 0 0,-3 4 0 0 0,3-3 0 0 0,0-2 0 0 0,-2 1 0 0 0,3-2 0 0 0,14 6 0 0 0,7 15 0 0 0,13 19 0 0 0,4 11 0 0 0,2 9 0 0 0,3 1 0 0 0,-4-2 0 0 0,-4 0 0 0 0,-6-1 0 0 0,-4-5 0 0 0,-4-3 0 0 0,2-3 0 0 0,1-2 0 0 0,-1-15 0 0 0,-6-20 0 0 0,-17-35 0 0 0,-9-26 0 0 0,-6-15 0 0 0,4 2 0 0 0,6 10 0 0 0,17 17 0 0 0,18 22 0 0 0,16 21 0 0 0,23 17 0 0 0,6 6 0 0 0,-2 3 0 0 0,-5 2 0 0 0,-11-2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29404 12466 16383 0 0,'-5'-5'0'0'0,"-80"-70"0"0"0,-66-65 0 0 0,-32-26 0 0 0,-2-8 0 0 0,11 6 0 0 0,26 24 0 0 0,30 26 0 0 0,20 24 0 0 0,13 15 0 0 0,17 15 0 0 0,10 10 0 0 0,2 5 0 0 0,-4-3 0 0 0,-1-2 0 0 0,-4 3 0 0 0,-9 2 0 0 0,-11-6 0 0 0,-14-6 0 0 0,-26-2 0 0 0,-16-10 0 0 0,-2 4 0 0 0,9 4 0 0 0,14 9 0 0 0,13 4 0 0 0,-2 2 0 0 0,-16-9 0 0 0,-51-13 0 0 0,-41-12 0 0 0,-7-2 0 0 0,6 9 0 0 0,-19 9 0 0 0,17 12 0 0 0,23 9 0 0 0,39 14 0 0 0,39 8 0 0 0,25 8 0 0 0,10 2 0 0 0,5 4 0 0 0,-6-2 0 0 0,-22-2 0 0 0,-29-3 0 0 0,-5-9 0 0 0,11 2 0 0 0,6-1 0 0 0,9 4 0 0 0,16 2 0 0 0,-13 4 0 0 0,4 5 0 0 0,6-1 0 0 0,-7 2 0 0 0,1-1 0 0 0,-41-5 0 0 0,-9 1 0 0 0,4 4 0 0 0,-9 2 0 0 0,9 4 0 0 0,18 2 0 0 0,22 2 0 0 0,17 1 0 0 0,15 1 0 0 0,8 0 0 0 0,3-1 0 0 0,4 1 0 0 0,5-1 0 0 0,3 0 0 0 0,-12 0 0 0 0,-2 1 0 0 0,6-1 0 0 0,6 0 0 0 0,8-1 0 0 0,4 1 0 0 0,1 0 0 0 0,4 0 0 0 0,5 0 0 0 0,5 0 0 0 0,3 0 0 0 0,2 0 0 0 0,2 0 0 0 0,0 0 0 0 0,-3 0 0 0 0,-12 0 0 0 0,-7 0 0 0 0,0 0 0 0 0,3 0 0 0 0,15 5 0 0 0,49 10 0 0 0,26 8 0 0 0,15 4 0 0 0,26 12 0 0 0,1-1 0 0 0,-7-7 0 0 0,-14-9 0 0 0,-13-8 0 0 0,-20-6 0 0 0,-20-5 0 0 0,-26-8 0 0 0,-15-2 0 0 0,-12-5 0 0 0,-12-10 0 0 0,-8-5 0 0 0,3-3 0 0 0,7 3 0 0 0,7 2 0 0 0,6 6 0 0 0,6 0 0 0 0,7 0 0 0 0,4 3 0 0 0,6-1 0 0 0,9 3 0 0 0,11 3 0 0 0,37-14 0 0 0,20-8 0 0 0,9-7 0 0 0,-3-2 0 0 0,-8 6 0 0 0,-15 5 0 0 0,-10 8 0 0 0,-11 3 0 0 0,-10 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2725 6720 16383 0 0,'0'5'0'0'0,"5"10"0"0"0,6 13 0 0 0,5 14 0 0 0,15 15 0 0 0,33 57 0 0 0,12 19 0 0 0,1-4 0 0 0,-8-16 0 0 0,-10-16 0 0 0,-12-17 0 0 0,-8-16 0 0 0,-7-11 0 0 0,-4-4 0 0 0,-2-2 0 0 0,0 1 0 0 0,3 0 0 0 0,3 3 0 0 0,-1-4 0 0 0,0 0 0 0 0,-1-3 0 0 0,-1-5 0 0 0,-1-5 0 0 0,0-3 0 0 0,-6-2 0 0 0,-1 3 0 0 0,0 1 0 0 0,2-1 0 0 0,0-1 0 0 0,7 8 0 0 0,2 6 0 0 0,0 1 0 0 0,0-3 0 0 0,-6-5 0 0 0,2-3 0 0 0,-4-4 0 0 0,-1-2 0 0 0,0-2 0 0 0,1 0 0 0 0,-4-1 0 0 0,-1 5 0 0 0,1 2 0 0 0,2-1 0 0 0,-3 0 0 0 0,5 3 0 0 0,-2 0 0 0 0,0-1 0 0 0,1-2 0 0 0,-4-1 0 0 0,0-7 0 0 0,-3-2 0 0 0,-1-5 0 0 0,-1-1 0 0 0,0 2 0 0 0,-2 2 0 0 0,2-2 0 0 0,-1 0 0 0 0,1 2 0 0 0,-2 2 0 0 0,-2-3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6365 5001 16383 0 0,'0'9'0'0'0,"0"12"0"0"0,0 49 0 0 0,-5 36 0 0 0,-10 32 0 0 0,-13 24 0 0 0,-10 23 0 0 0,-8 11 0 0 0,0-5 0 0 0,-12-6 0 0 0,-9-12 0 0 0,-3-8 0 0 0,-77 148 0 0 0,-27 44 0 0 0,-26 68 0 0 0,12-7 0 0 0,24-56 0 0 0,36-70 0 0 0,29-58 0 0 0,28-60 0 0 0,26-49 0 0 0,16-37 0 0 0,12-29 0 0 0,10-20 0 0 0,6-17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4339 6959 16383 0 0,'5'0'0'0'0,"15"13"0"0"0,13 24 0 0 0,6 10 0 0 0,6 6 0 0 0,18 26 0 0 0,7 14 0 0 0,2 14 0 0 0,15 26 0 0 0,12 13 0 0 0,-1-9 0 0 0,-9-5 0 0 0,-6-10 0 0 0,-7-13 0 0 0,-3-6 0 0 0,0-3 0 0 0,-7 1 0 0 0,-2-3 0 0 0,-3 0 0 0 0,-1-7 0 0 0,-7-10 0 0 0,-4-10 0 0 0,-4-12 0 0 0,-7-11 0 0 0,-4-10 0 0 0,-8-6 0 0 0,-4-9 0 0 0,-6-3 0 0 0,-1-6 0 0 0,2-5 0 0 0,3-4 0 0 0,-3 2 0 0 0,-4 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6218 7117 16383 0 0,'4'0'0'0'0,"30"28"0"0"0,69 73 0 0 0,35 39 0 0 0,36 50 0 0 0,15 21 0 0 0,-14-3 0 0 0,-19-17 0 0 0,-26-29 0 0 0,-13-13 0 0 0,-17-23 0 0 0,-16-24 0 0 0,-18-24 0 0 0,-15-17 0 0 0,-17-13 0 0 0,-9-11 0 0 0,-4-7 0 0 0,-6-4 0 0 0,-1-6 0 0 0,-3-7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2725 9446 16383 0 0,'5'0'0'0'0,"6"0"0"0"0,10 13 0 0 0,6 15 0 0 0,8 11 0 0 0,3 9 0 0 0,22 32 0 0 0,15 26 0 0 0,4 9 0 0 0,12 22 0 0 0,-1 10 0 0 0,-2 4 0 0 0,-6-10 0 0 0,-13-20 0 0 0,-13-22 0 0 0,-7-13 0 0 0,-8-12 0 0 0,-5-14 0 0 0,-5-18 0 0 0,-7-10 0 0 0,1-7 0 0 0,-4-3 0 0 0,0-1 0 0 0,0 2 0 0 0,2 0 0 0 0,1-3 0 0 0,-3 0 0 0 0,-1 0 0 0 0,-4 3 0 0 0,1 0 0 0 0,1-2 0 0 0,-2-5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4683 9419 16383 0 0,'9'5'0'0'0,"17"15"0"0"0,125 133 0 0 0,113 124 0 0 0,42 52 0 0 0,-24-12 0 0 0,-40-41 0 0 0,-35-35 0 0 0,-47-50 0 0 0,-46-48 0 0 0,-33-38 0 0 0,-31-34 0 0 0,-19-28 0 0 0,-15-21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6535 9446 16383 0 0,'69'69'0'0'0,"65"69"0"0"0,27 34 0 0 0,15 20 0 0 0,-5-13 0 0 0,-17-14 0 0 0,-16-17 0 0 0,-14-15 0 0 0,-9-6 0 0 0,-5-8 0 0 0,1 5 0 0 0,-5-1 0 0 0,-10-12 0 0 0,-13-15 0 0 0,-15-16 0 0 0,-16-20 0 0 0,-16-17 0 0 0,-9-15 0 0 0,-10-12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 11456 16383 0 0,'5'5'0'0'0,"6"10"0"0"0,14 17 0 0 0,14 12 0 0 0,22 22 0 0 0,56 55 0 0 0,27 30 0 0 0,16 21 0 0 0,10 10 0 0 0,-16-18 0 0 0,-11-13 0 0 0,7 0 0 0 0,7-7 0 0 0,-11-19 0 0 0,-25-21 0 0 0,-24-25 0 0 0,-28-20 0 0 0,-22-20 0 0 0,-18-13 0 0 0,-15-10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4948 11880 16383 0 0,'18'23'0'0'0,"48"68"0"0"0,147 184 0 0 0,73 87 0 0 0,3 0 0 0 0,-44-52 0 0 0,-59-73 0 0 0,-56-74 0 0 0,-50-59 0 0 0,-35-48 0 0 0,-24-32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6403 11721 16383 0 0,'5'0'0'0'0,"5"5"0"0"0,7 5 0 0 0,46 30 0 0 0,26 31 0 0 0,17 16 0 0 0,-1 8 0 0 0,14 21 0 0 0,-4 3 0 0 0,34 51 0 0 0,20 34 0 0 0,-2-4 0 0 0,-18-23 0 0 0,-27-31 0 0 0,-33-37 0 0 0,-28-31 0 0 0,-19-30 0 0 0,-17-23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2725 6720 16383 0 0,'0'5'0'0'0,"5"10"0"0"0,6 13 0 0 0,5 14 0 0 0,15 15 0 0 0,33 57 0 0 0,12 19 0 0 0,1-4 0 0 0,-8-16 0 0 0,-10-16 0 0 0,-12-17 0 0 0,-8-16 0 0 0,-7-11 0 0 0,-4-4 0 0 0,-2-2 0 0 0,0 1 0 0 0,3 0 0 0 0,3 3 0 0 0,-1-4 0 0 0,0 0 0 0 0,-1-3 0 0 0,-1-5 0 0 0,-1-5 0 0 0,0-3 0 0 0,-6-2 0 0 0,-1 3 0 0 0,0 1 0 0 0,2-1 0 0 0,0-1 0 0 0,7 8 0 0 0,2 6 0 0 0,0 1 0 0 0,0-3 0 0 0,-6-5 0 0 0,2-3 0 0 0,-4-4 0 0 0,-1-2 0 0 0,0-2 0 0 0,1 0 0 0 0,-4-1 0 0 0,-1 5 0 0 0,1 2 0 0 0,2-1 0 0 0,-3 0 0 0 0,5 3 0 0 0,-2 0 0 0 0,0-1 0 0 0,1-2 0 0 0,-4-1 0 0 0,0-7 0 0 0,-3-2 0 0 0,-1-5 0 0 0,-1-1 0 0 0,0 2 0 0 0,-2 2 0 0 0,2-2 0 0 0,-1 0 0 0 0,1 2 0 0 0,-2 2 0 0 0,-2-3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4339 6959 16383 0 0,'5'0'0'0'0,"15"13"0"0"0,13 24 0 0 0,6 10 0 0 0,6 6 0 0 0,18 26 0 0 0,7 14 0 0 0,2 14 0 0 0,15 26 0 0 0,12 13 0 0 0,-1-9 0 0 0,-9-5 0 0 0,-6-10 0 0 0,-7-13 0 0 0,-3-6 0 0 0,0-3 0 0 0,-7 1 0 0 0,-2-3 0 0 0,-3 0 0 0 0,-1-7 0 0 0,-7-10 0 0 0,-4-10 0 0 0,-4-12 0 0 0,-7-11 0 0 0,-4-10 0 0 0,-8-6 0 0 0,-4-9 0 0 0,-6-3 0 0 0,-1-6 0 0 0,2-5 0 0 0,3-4 0 0 0,-3 2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3545 11827 16383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6218 7117 16383 0 0,'4'0'0'0'0,"30"28"0"0"0,69 73 0 0 0,35 39 0 0 0,36 50 0 0 0,15 21 0 0 0,-14-3 0 0 0,-19-17 0 0 0,-26-29 0 0 0,-13-13 0 0 0,-17-23 0 0 0,-16-24 0 0 0,-18-24 0 0 0,-15-17 0 0 0,-17-13 0 0 0,-9-11 0 0 0,-4-7 0 0 0,-6-4 0 0 0,-1-6 0 0 0,-3-7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2725 9446 16383 0 0,'5'0'0'0'0,"6"0"0"0"0,10 13 0 0 0,6 15 0 0 0,8 11 0 0 0,3 9 0 0 0,22 32 0 0 0,15 26 0 0 0,4 9 0 0 0,12 22 0 0 0,-1 10 0 0 0,-2 4 0 0 0,-6-10 0 0 0,-13-20 0 0 0,-13-22 0 0 0,-7-13 0 0 0,-8-12 0 0 0,-5-14 0 0 0,-5-18 0 0 0,-7-10 0 0 0,1-7 0 0 0,-4-3 0 0 0,0-1 0 0 0,0 2 0 0 0,2 0 0 0 0,1-3 0 0 0,-3 0 0 0 0,-1 0 0 0 0,-4 3 0 0 0,1 0 0 0 0,1-2 0 0 0,-2-5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6535 9446 16383 0 0,'69'69'0'0'0,"65"69"0"0"0,27 34 0 0 0,15 20 0 0 0,-5-13 0 0 0,-17-14 0 0 0,-16-17 0 0 0,-14-15 0 0 0,-9-6 0 0 0,-5-8 0 0 0,1 5 0 0 0,-5-1 0 0 0,-10-12 0 0 0,-13-15 0 0 0,-15-16 0 0 0,-16-20 0 0 0,-16-17 0 0 0,-9-15 0 0 0,-10-12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 11456 16383 0 0,'5'5'0'0'0,"5"10"0"0"0,16 17 0 0 0,12 12 0 0 0,23 22 0 0 0,57 55 0 0 0,26 30 0 0 0,16 21 0 0 0,9 10 0 0 0,-15-18 0 0 0,-10-13 0 0 0,6 0 0 0 0,6-7 0 0 0,-9-19 0 0 0,-26-21 0 0 0,-24-25 0 0 0,-28-20 0 0 0,-22-20 0 0 0,-18-13 0 0 0,-15-10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4948 11880 16383 0 0,'18'23'0'0'0,"48"68"0"0"0,147 184 0 0 0,73 87 0 0 0,3 0 0 0 0,-44-52 0 0 0,-59-73 0 0 0,-56-74 0 0 0,-50-59 0 0 0,-35-48 0 0 0,-24-32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3:51:54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6403 11721 16383 0 0,'5'0'0'0'0,"5"5"0"0"0,7 5 0 0 0,46 30 0 0 0,26 31 0 0 0,16 16 0 0 0,0 8 0 0 0,15 21 0 0 0,-5 3 0 0 0,34 51 0 0 0,19 34 0 0 0,0-4 0 0 0,-20-23 0 0 0,-25-31 0 0 0,-34-37 0 0 0,-28-31 0 0 0,-19-30 0 0 0,-17-23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8387 10592 16383 0 0,'10'0'0'0'0,"25"0"0"0"0,72-10 0 0 0,197-7 0 0 0,85 0 0 0 0,3 1 0 0 0,-37 5 0 0 0,-47 3 0 0 0,-62 4 0 0 0,-58 2 0 0 0,-44 2 0 0 0,-27 0 0 0 0,-6 1 0 0 0,-8 0 0 0 0,-8-1 0 0 0,4 1 0 0 0,-2-1 0 0 0,-8 0 0 0 0,4 0 0 0 0,9 0 0 0 0,1 0 0 0 0,-3 0 0 0 0,5 5 0 0 0,-2 1 0 0 0,-10 0 0 0 0,4-1 0 0 0,16 2 0 0 0,-1 2 0 0 0,-1-2 0 0 0,-6-2 0 0 0,3-2 0 0 0,5-1 0 0 0,7-1 0 0 0,2-1 0 0 0,3 0 0 0 0,7 0 0 0 0,6-1 0 0 0,42 1 0 0 0,20-5 0 0 0,2-1 0 0 0,-18 0 0 0 0,-18 1 0 0 0,-5-3 0 0 0,3-9 0 0 0,-4-3 0 0 0,-15 4 0 0 0,-9 3 0 0 0,0 4 0 0 0,18 4 0 0 0,6-2 0 0 0,-5 0 0 0 0,3-3 0 0 0,-3 0 0 0 0,5-3 0 0 0,13 1 0 0 0,-1-7 0 0 0,3-5 0 0 0,4 2 0 0 0,-15 0 0 0 0,16 4 0 0 0,-9 4 0 0 0,-24 6 0 0 0,-5 3 0 0 0,-18 3 0 0 0,-20 2 0 0 0,0 0 0 0 0,-4 1 0 0 0,-1 0 0 0 0,20 4 0 0 0,8 2 0 0 0,6-1 0 0 0,3 4 0 0 0,-8 0 0 0 0,-7-2 0 0 0,8-3 0 0 0,6 4 0 0 0,7 8 0 0 0,2 2 0 0 0,5-2 0 0 0,4-5 0 0 0,19-3 0 0 0,11-5 0 0 0,21-1 0 0 0,18 2 0 0 0,3 1 0 0 0,0-1 0 0 0,-15 3 0 0 0,-25 1 0 0 0,-20-1 0 0 0,-25-3 0 0 0,-23-1 0 0 0,-16-2 0 0 0,-13-2 0 0 0,-6 1 0 0 0,0-2 0 0 0,10 1 0 0 0,3 0 0 0 0,13-1 0 0 0,21 1 0 0 0,11 0 0 0 0,14 0 0 0 0,22 0 0 0 0,5 0 0 0 0,-6 0 0 0 0,-4 0 0 0 0,-23 0 0 0 0,-22 0 0 0 0,-19 0 0 0 0,-19 0 0 0 0,-19 0 0 0 0,-7 0 0 0 0,-11 0 0 0 0,-8 0 0 0 0,-3 0 0 0 0,-3 0 0 0 0,-4 0 0 0 0,-2 0 0 0 0,-3 0 0 0 0,0 0 0 0 0,3 0 0 0 0,2 0 0 0 0,4 0 0 0 0,0 0 0 0 0,-1 0 0 0 0,-2 0 0 0 0,-3 0 0 0 0,-1 0 0 0 0,-2 0 0 0 0,-1 0 0 0 0,0 0 0 0 0,0 0 0 0 0,0 0 0 0 0,-1 0 0 0 0,-3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4:00:58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24395 9869 16383 0 0,'4'5'0'0'0,"16"5"0"0"0,18 16 0 0 0,49 26 0 0 0,69 46 0 0 0,32 20 0 0 0,-3-1 0 0 0,-23-15 0 0 0,-26-21 0 0 0,-30-20 0 0 0,-12-6 0 0 0,-16-12 0 0 0,-21-9 0 0 0,-12-6 0 0 0,-9-3 0 0 0,-5-5 0 0 0,-13-7 0 0 0,-14-5 0 0 0,-17-4 0 0 0,-16-3 0 0 0,-12-1 0 0 0,-12-1 0 0 0,-17-1 0 0 0,-14 1 0 0 0,-16 5 0 0 0,-19 2 0 0 0,-35-1 0 0 0,-23 0 0 0 0,12-2 0 0 0,32-1 0 0 0,32-1 0 0 0,34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13944 2011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3757 1244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3916 1270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14658 2619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13282 2143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13T15:07:33.5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11139 2196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customXml" Target="../ink/ink8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customXml" Target="../ink/ink12.xml"/><Relationship Id="rId2" Type="http://schemas.openxmlformats.org/officeDocument/2006/relationships/image" Target="../media/image36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5" Type="http://schemas.openxmlformats.org/officeDocument/2006/relationships/customXml" Target="../ink/ink10.xml"/><Relationship Id="rId10" Type="http://schemas.openxmlformats.org/officeDocument/2006/relationships/customXml" Target="../ink/ink5.xml"/><Relationship Id="rId4" Type="http://schemas.openxmlformats.org/officeDocument/2006/relationships/image" Target="../media/image360.png"/><Relationship Id="rId9" Type="http://schemas.openxmlformats.org/officeDocument/2006/relationships/customXml" Target="../ink/ink4.xml"/><Relationship Id="rId14" Type="http://schemas.openxmlformats.org/officeDocument/2006/relationships/customXml" Target="../ink/ink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73.png"/><Relationship Id="rId3" Type="http://schemas.openxmlformats.org/officeDocument/2006/relationships/image" Target="../media/image69.jpeg"/><Relationship Id="rId7" Type="http://schemas.openxmlformats.org/officeDocument/2006/relationships/image" Target="../media/image70.png"/><Relationship Id="rId12" Type="http://schemas.openxmlformats.org/officeDocument/2006/relationships/customXml" Target="../ink/ink17.xm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71.png"/><Relationship Id="rId14" Type="http://schemas.openxmlformats.org/officeDocument/2006/relationships/customXml" Target="../ink/ink18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83.png"/><Relationship Id="rId26" Type="http://schemas.openxmlformats.org/officeDocument/2006/relationships/customXml" Target="../ink/ink33.xml"/><Relationship Id="rId3" Type="http://schemas.openxmlformats.org/officeDocument/2006/relationships/customXml" Target="../ink/ink19.xml"/><Relationship Id="rId21" Type="http://schemas.openxmlformats.org/officeDocument/2006/relationships/customXml" Target="../ink/ink28.xml"/><Relationship Id="rId34" Type="http://schemas.openxmlformats.org/officeDocument/2006/relationships/image" Target="../media/image89.png"/><Relationship Id="rId7" Type="http://schemas.openxmlformats.org/officeDocument/2006/relationships/customXml" Target="../ink/ink21.xml"/><Relationship Id="rId12" Type="http://schemas.openxmlformats.org/officeDocument/2006/relationships/image" Target="../media/image80.png"/><Relationship Id="rId17" Type="http://schemas.openxmlformats.org/officeDocument/2006/relationships/customXml" Target="../ink/ink26.xml"/><Relationship Id="rId25" Type="http://schemas.openxmlformats.org/officeDocument/2006/relationships/customXml" Target="../ink/ink32.xml"/><Relationship Id="rId33" Type="http://schemas.openxmlformats.org/officeDocument/2006/relationships/customXml" Target="../ink/ink36.xml"/><Relationship Id="rId2" Type="http://schemas.openxmlformats.org/officeDocument/2006/relationships/image" Target="../media/image75.png"/><Relationship Id="rId16" Type="http://schemas.openxmlformats.org/officeDocument/2006/relationships/image" Target="../media/image82.png"/><Relationship Id="rId20" Type="http://schemas.openxmlformats.org/officeDocument/2006/relationships/image" Target="../media/image84.png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customXml" Target="../ink/ink23.xml"/><Relationship Id="rId24" Type="http://schemas.openxmlformats.org/officeDocument/2006/relationships/customXml" Target="../ink/ink31.xml"/><Relationship Id="rId32" Type="http://schemas.openxmlformats.org/officeDocument/2006/relationships/image" Target="../media/image88.jpeg"/><Relationship Id="rId5" Type="http://schemas.openxmlformats.org/officeDocument/2006/relationships/customXml" Target="../ink/ink20.xml"/><Relationship Id="rId15" Type="http://schemas.openxmlformats.org/officeDocument/2006/relationships/customXml" Target="../ink/ink25.xml"/><Relationship Id="rId23" Type="http://schemas.openxmlformats.org/officeDocument/2006/relationships/customXml" Target="../ink/ink30.xml"/><Relationship Id="rId28" Type="http://schemas.openxmlformats.org/officeDocument/2006/relationships/customXml" Target="../ink/ink34.xml"/><Relationship Id="rId36" Type="http://schemas.openxmlformats.org/officeDocument/2006/relationships/image" Target="../media/image90.png"/><Relationship Id="rId10" Type="http://schemas.openxmlformats.org/officeDocument/2006/relationships/image" Target="../media/image79.png"/><Relationship Id="rId19" Type="http://schemas.openxmlformats.org/officeDocument/2006/relationships/customXml" Target="../ink/ink27.xml"/><Relationship Id="rId31" Type="http://schemas.openxmlformats.org/officeDocument/2006/relationships/image" Target="../media/image87.png"/><Relationship Id="rId4" Type="http://schemas.openxmlformats.org/officeDocument/2006/relationships/image" Target="../media/image76.png"/><Relationship Id="rId9" Type="http://schemas.openxmlformats.org/officeDocument/2006/relationships/customXml" Target="../ink/ink22.xml"/><Relationship Id="rId14" Type="http://schemas.openxmlformats.org/officeDocument/2006/relationships/image" Target="../media/image81.png"/><Relationship Id="rId22" Type="http://schemas.openxmlformats.org/officeDocument/2006/relationships/customXml" Target="../ink/ink29.xml"/><Relationship Id="rId27" Type="http://schemas.openxmlformats.org/officeDocument/2006/relationships/image" Target="../media/image85.png"/><Relationship Id="rId30" Type="http://schemas.openxmlformats.org/officeDocument/2006/relationships/image" Target="../media/image86.png"/><Relationship Id="rId35" Type="http://schemas.openxmlformats.org/officeDocument/2006/relationships/customXml" Target="../ink/ink37.xml"/><Relationship Id="rId8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362" y="2754904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solidFill>
                  <a:schemeClr val="bg1"/>
                </a:solidFill>
                <a:cs typeface="Calibri Light"/>
              </a:rPr>
            </a:br>
            <a:br>
              <a:rPr lang="en-US" sz="6100">
                <a:solidFill>
                  <a:schemeClr val="bg1"/>
                </a:solidFill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1. History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5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Diagraph Ciphers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F38E286-6A0B-3B85-8BC6-694FF9A9C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016" y="4621"/>
            <a:ext cx="8301892" cy="300945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B99527E3-30EF-430E-4F4E-BA317DE8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16" y="3244164"/>
            <a:ext cx="8301892" cy="361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II WW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1338384" y="1191847"/>
            <a:ext cx="96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Enigma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B94556F-E798-8AEB-E2C2-199AA486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47" y="-2930"/>
            <a:ext cx="6279661" cy="4704860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12260F8C-B9C0-5B87-5E2B-7E9D4902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08" y="3397441"/>
            <a:ext cx="7334738" cy="34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1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II WW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1338384" y="1191847"/>
            <a:ext cx="2176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Enigma – how was it uncoded?</a:t>
            </a:r>
          </a:p>
        </p:txBody>
      </p:sp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1715B5-4882-D145-8BD0-0277270E5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663" y="621324"/>
            <a:ext cx="8327291" cy="62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2000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1338384" y="1191847"/>
            <a:ext cx="217658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Legislation battle about strong standards.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DDC6-AB96-0577-29D3-DF6643D38EF3}"/>
              </a:ext>
            </a:extLst>
          </p:cNvPr>
          <p:cNvSpPr txBox="1"/>
          <p:nvPr/>
        </p:nvSpPr>
        <p:spPr>
          <a:xfrm>
            <a:off x="4112846" y="390768"/>
            <a:ext cx="3446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Symmetric Cryptography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5DB24-C1A9-3759-650E-2C2F78E73641}"/>
              </a:ext>
            </a:extLst>
          </p:cNvPr>
          <p:cNvSpPr txBox="1"/>
          <p:nvPr/>
        </p:nvSpPr>
        <p:spPr>
          <a:xfrm>
            <a:off x="4464538" y="7620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DES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046AC-4599-D1D0-3E67-849DC8ED0347}"/>
              </a:ext>
            </a:extLst>
          </p:cNvPr>
          <p:cNvSpPr txBox="1"/>
          <p:nvPr/>
        </p:nvSpPr>
        <p:spPr>
          <a:xfrm>
            <a:off x="4112846" y="1279768"/>
            <a:ext cx="3446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Asymetric</a:t>
            </a:r>
            <a:r>
              <a:rPr lang="en-US" b="1">
                <a:cs typeface="Calibri"/>
              </a:rPr>
              <a:t> Cryptography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98358-966A-0967-1443-8C219876E473}"/>
              </a:ext>
            </a:extLst>
          </p:cNvPr>
          <p:cNvSpPr txBox="1"/>
          <p:nvPr/>
        </p:nvSpPr>
        <p:spPr>
          <a:xfrm>
            <a:off x="4464537" y="1719382"/>
            <a:ext cx="5744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RSA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64B4E-C459-88D4-B3E9-4CAFE753FFD9}"/>
              </a:ext>
            </a:extLst>
          </p:cNvPr>
          <p:cNvSpPr txBox="1"/>
          <p:nvPr/>
        </p:nvSpPr>
        <p:spPr>
          <a:xfrm>
            <a:off x="4464538" y="21590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Public and private 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9500F-F78C-2333-625D-F75854E5EFFE}"/>
              </a:ext>
            </a:extLst>
          </p:cNvPr>
          <p:cNvSpPr txBox="1"/>
          <p:nvPr/>
        </p:nvSpPr>
        <p:spPr>
          <a:xfrm>
            <a:off x="4464538" y="259861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Digital Signatures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CFC8FF-3C9C-D49D-8E3E-57A1A24A3583}"/>
              </a:ext>
            </a:extLst>
          </p:cNvPr>
          <p:cNvSpPr txBox="1"/>
          <p:nvPr/>
        </p:nvSpPr>
        <p:spPr>
          <a:xfrm>
            <a:off x="4464538" y="3126153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Factorization of prime numbers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72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24" y="3868596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2. Future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4" descr="A picture containing outdoor object, web, light&#10;&#10;Description automatically generated">
            <a:extLst>
              <a:ext uri="{FF2B5EF4-FFF2-40B4-BE49-F238E27FC236}">
                <a16:creationId xmlns:a16="http://schemas.microsoft.com/office/drawing/2014/main" id="{48DFDDF6-FDA2-A4A1-FE08-C01E6B35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9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99B7AF-9771-EC02-AC6E-6E1CF85D2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Quantum Cryptography</a:t>
            </a:r>
          </a:p>
          <a:p>
            <a:r>
              <a:rPr lang="en-US" sz="2000">
                <a:cs typeface="Calibri"/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3733914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1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396666E2-D187-0467-F51C-04E4FA0E2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3" r="6046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50" name="Freeform: Shape 53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51" name="Freeform: Shape 55">
            <a:extLst>
              <a:ext uri="{FF2B5EF4-FFF2-40B4-BE49-F238E27FC236}">
                <a16:creationId xmlns:a16="http://schemas.microsoft.com/office/drawing/2014/main" id="{CA35125A-A1A4-40EB-B5EE-4371BC4DD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47004" cy="6858000"/>
          </a:xfrm>
          <a:custGeom>
            <a:avLst/>
            <a:gdLst>
              <a:gd name="connsiteX0" fmla="*/ 39602 w 7347004"/>
              <a:gd name="connsiteY0" fmla="*/ 0 h 6858000"/>
              <a:gd name="connsiteX1" fmla="*/ 5675927 w 7347004"/>
              <a:gd name="connsiteY1" fmla="*/ 0 h 6858000"/>
              <a:gd name="connsiteX2" fmla="*/ 5698706 w 7347004"/>
              <a:gd name="connsiteY2" fmla="*/ 14997 h 6858000"/>
              <a:gd name="connsiteX3" fmla="*/ 7347004 w 7347004"/>
              <a:gd name="connsiteY3" fmla="*/ 3621656 h 6858000"/>
              <a:gd name="connsiteX4" fmla="*/ 5417159 w 7347004"/>
              <a:gd name="connsiteY4" fmla="*/ 6374814 h 6858000"/>
              <a:gd name="connsiteX5" fmla="*/ 4885213 w 7347004"/>
              <a:gd name="connsiteY5" fmla="*/ 6780599 h 6858000"/>
              <a:gd name="connsiteX6" fmla="*/ 4770148 w 7347004"/>
              <a:gd name="connsiteY6" fmla="*/ 6858000 h 6858000"/>
              <a:gd name="connsiteX7" fmla="*/ 850790 w 7347004"/>
              <a:gd name="connsiteY7" fmla="*/ 6858000 h 6858000"/>
              <a:gd name="connsiteX8" fmla="*/ 39602 w 7347004"/>
              <a:gd name="connsiteY8" fmla="*/ 6858000 h 6858000"/>
              <a:gd name="connsiteX9" fmla="*/ 0 w 7347004"/>
              <a:gd name="connsiteY9" fmla="*/ 6858000 h 6858000"/>
              <a:gd name="connsiteX10" fmla="*/ 0 w 7347004"/>
              <a:gd name="connsiteY10" fmla="*/ 1 h 6858000"/>
              <a:gd name="connsiteX11" fmla="*/ 39602 w 7347004"/>
              <a:gd name="connsiteY11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47004" h="6858000">
                <a:moveTo>
                  <a:pt x="39602" y="0"/>
                </a:moveTo>
                <a:lnTo>
                  <a:pt x="5675927" y="0"/>
                </a:lnTo>
                <a:lnTo>
                  <a:pt x="5698706" y="14997"/>
                </a:lnTo>
                <a:cubicBezTo>
                  <a:pt x="6756281" y="754641"/>
                  <a:pt x="7347004" y="2093192"/>
                  <a:pt x="7347004" y="3621656"/>
                </a:cubicBezTo>
                <a:cubicBezTo>
                  <a:pt x="7347004" y="4969131"/>
                  <a:pt x="6390781" y="5602839"/>
                  <a:pt x="5417159" y="6374814"/>
                </a:cubicBezTo>
                <a:cubicBezTo>
                  <a:pt x="5239858" y="6515397"/>
                  <a:pt x="5064178" y="6653108"/>
                  <a:pt x="4885213" y="6780599"/>
                </a:cubicBezTo>
                <a:lnTo>
                  <a:pt x="4770148" y="6858000"/>
                </a:lnTo>
                <a:lnTo>
                  <a:pt x="850790" y="6858000"/>
                </a:lnTo>
                <a:lnTo>
                  <a:pt x="39602" y="6858000"/>
                </a:lnTo>
                <a:lnTo>
                  <a:pt x="0" y="6858000"/>
                </a:lnTo>
                <a:lnTo>
                  <a:pt x="0" y="1"/>
                </a:lnTo>
                <a:lnTo>
                  <a:pt x="39602" y="1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53" name="Freeform: Shape 57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1199115" y="3084757"/>
            <a:ext cx="5084746" cy="3651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latin typeface="Calibri Light"/>
                <a:cs typeface="Calibri Light"/>
              </a:rPr>
              <a:t>What is Quantum?</a:t>
            </a:r>
          </a:p>
        </p:txBody>
      </p:sp>
    </p:spTree>
    <p:extLst>
      <p:ext uri="{BB962C8B-B14F-4D97-AF65-F5344CB8AC3E}">
        <p14:creationId xmlns:p14="http://schemas.microsoft.com/office/powerpoint/2010/main" val="2886518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1546836"/>
            <a:ext cx="5146161" cy="1639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Corpus-Wave Dualism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1179577" y="3328988"/>
            <a:ext cx="4916424" cy="365125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Heisenberg's Uncertainty Principle</a:t>
            </a:r>
          </a:p>
        </p:txBody>
      </p:sp>
      <p:pic>
        <p:nvPicPr>
          <p:cNvPr id="3" name="Picture 5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68F0AB65-217E-53F2-E7BE-EBF48B12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8" r="1" b="930"/>
          <a:stretch/>
        </p:blipFill>
        <p:spPr>
          <a:xfrm>
            <a:off x="6986049" y="3529587"/>
            <a:ext cx="5205951" cy="3328417"/>
          </a:xfrm>
          <a:custGeom>
            <a:avLst/>
            <a:gdLst/>
            <a:ahLst/>
            <a:cxnLst/>
            <a:rect l="l" t="t" r="r" b="b"/>
            <a:pathLst>
              <a:path w="5205951" h="3328417">
                <a:moveTo>
                  <a:pt x="2169" y="0"/>
                </a:moveTo>
                <a:lnTo>
                  <a:pt x="5205951" y="0"/>
                </a:lnTo>
                <a:lnTo>
                  <a:pt x="5205951" y="3328417"/>
                </a:lnTo>
                <a:lnTo>
                  <a:pt x="3496422" y="3328417"/>
                </a:lnTo>
                <a:lnTo>
                  <a:pt x="2716256" y="3328417"/>
                </a:lnTo>
                <a:lnTo>
                  <a:pt x="2502754" y="3328417"/>
                </a:lnTo>
                <a:lnTo>
                  <a:pt x="2390998" y="3251016"/>
                </a:lnTo>
                <a:cubicBezTo>
                  <a:pt x="2217180" y="3123525"/>
                  <a:pt x="2046553" y="2985814"/>
                  <a:pt x="1874350" y="2845231"/>
                </a:cubicBezTo>
                <a:cubicBezTo>
                  <a:pt x="928725" y="2073256"/>
                  <a:pt x="0" y="1439548"/>
                  <a:pt x="0" y="92073"/>
                </a:cubicBezTo>
                <a:close/>
              </a:path>
            </a:pathLst>
          </a:cu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D36241E-94A1-443E-9E75-8CEF035F3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D23521A-536E-4F06-A5FF-0B4945400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C9C879-1467-23AB-C86D-0B98C2B2B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1" r="-1" b="-1"/>
          <a:stretch/>
        </p:blipFill>
        <p:spPr>
          <a:xfrm>
            <a:off x="6989079" y="-3"/>
            <a:ext cx="5202921" cy="3493008"/>
          </a:xfrm>
          <a:custGeom>
            <a:avLst/>
            <a:gdLst/>
            <a:ahLst/>
            <a:cxnLst/>
            <a:rect l="l" t="t" r="r" b="b"/>
            <a:pathLst>
              <a:path w="5202921" h="3493008">
                <a:moveTo>
                  <a:pt x="1619993" y="0"/>
                </a:moveTo>
                <a:lnTo>
                  <a:pt x="2713226" y="0"/>
                </a:lnTo>
                <a:lnTo>
                  <a:pt x="3493392" y="0"/>
                </a:lnTo>
                <a:lnTo>
                  <a:pt x="5202921" y="0"/>
                </a:lnTo>
                <a:lnTo>
                  <a:pt x="5202921" y="3493008"/>
                </a:lnTo>
                <a:lnTo>
                  <a:pt x="0" y="3493008"/>
                </a:lnTo>
                <a:lnTo>
                  <a:pt x="3664" y="3337394"/>
                </a:lnTo>
                <a:cubicBezTo>
                  <a:pt x="70458" y="1928213"/>
                  <a:pt x="634904" y="708413"/>
                  <a:pt x="1597869" y="14997"/>
                </a:cubicBezTo>
                <a:close/>
              </a:path>
            </a:pathLst>
          </a:cu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5555AB3-C544-4066-82AE-64EBA2207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1777280" cy="3493008"/>
          </a:xfrm>
          <a:custGeom>
            <a:avLst/>
            <a:gdLst>
              <a:gd name="connsiteX0" fmla="*/ 157287 w 1777280"/>
              <a:gd name="connsiteY0" fmla="*/ 0 h 3493008"/>
              <a:gd name="connsiteX1" fmla="*/ 0 w 1777280"/>
              <a:gd name="connsiteY1" fmla="*/ 0 h 3493008"/>
              <a:gd name="connsiteX2" fmla="*/ 22121 w 1777280"/>
              <a:gd name="connsiteY2" fmla="*/ 14995 h 3493008"/>
              <a:gd name="connsiteX3" fmla="*/ 1616326 w 1777280"/>
              <a:gd name="connsiteY3" fmla="*/ 3337392 h 3493008"/>
              <a:gd name="connsiteX4" fmla="*/ 1619990 w 1777280"/>
              <a:gd name="connsiteY4" fmla="*/ 3493006 h 3493008"/>
              <a:gd name="connsiteX5" fmla="*/ 1575287 w 1777280"/>
              <a:gd name="connsiteY5" fmla="*/ 3493006 h 3493008"/>
              <a:gd name="connsiteX6" fmla="*/ 1575287 w 1777280"/>
              <a:gd name="connsiteY6" fmla="*/ 3493008 h 3493008"/>
              <a:gd name="connsiteX7" fmla="*/ 1777280 w 1777280"/>
              <a:gd name="connsiteY7" fmla="*/ 3493008 h 3493008"/>
              <a:gd name="connsiteX8" fmla="*/ 1773616 w 1777280"/>
              <a:gd name="connsiteY8" fmla="*/ 3337395 h 3493008"/>
              <a:gd name="connsiteX9" fmla="*/ 179411 w 1777280"/>
              <a:gd name="connsiteY9" fmla="*/ 14997 h 349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7280" h="3493008">
                <a:moveTo>
                  <a:pt x="157287" y="0"/>
                </a:moveTo>
                <a:lnTo>
                  <a:pt x="0" y="0"/>
                </a:lnTo>
                <a:lnTo>
                  <a:pt x="22121" y="14995"/>
                </a:lnTo>
                <a:cubicBezTo>
                  <a:pt x="985086" y="708411"/>
                  <a:pt x="1549532" y="1928211"/>
                  <a:pt x="1616326" y="3337392"/>
                </a:cubicBezTo>
                <a:lnTo>
                  <a:pt x="1619990" y="3493006"/>
                </a:lnTo>
                <a:lnTo>
                  <a:pt x="1575287" y="3493006"/>
                </a:lnTo>
                <a:lnTo>
                  <a:pt x="1575287" y="3493008"/>
                </a:lnTo>
                <a:lnTo>
                  <a:pt x="1777280" y="3493008"/>
                </a:lnTo>
                <a:lnTo>
                  <a:pt x="1773616" y="3337395"/>
                </a:lnTo>
                <a:cubicBezTo>
                  <a:pt x="1706822" y="1928213"/>
                  <a:pt x="1142376" y="708413"/>
                  <a:pt x="179411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03E11801-5519-4583-A9AC-D04875EE5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3529585"/>
            <a:ext cx="2660043" cy="3328417"/>
          </a:xfrm>
          <a:custGeom>
            <a:avLst/>
            <a:gdLst>
              <a:gd name="connsiteX0" fmla="*/ 2657874 w 2660043"/>
              <a:gd name="connsiteY0" fmla="*/ 0 h 3328417"/>
              <a:gd name="connsiteX1" fmla="*/ 2455900 w 2660043"/>
              <a:gd name="connsiteY1" fmla="*/ 0 h 3328417"/>
              <a:gd name="connsiteX2" fmla="*/ 2455900 w 2660043"/>
              <a:gd name="connsiteY2" fmla="*/ 1 h 3328417"/>
              <a:gd name="connsiteX3" fmla="*/ 2500584 w 2660043"/>
              <a:gd name="connsiteY3" fmla="*/ 1 h 3328417"/>
              <a:gd name="connsiteX4" fmla="*/ 2502753 w 2660043"/>
              <a:gd name="connsiteY4" fmla="*/ 92074 h 3328417"/>
              <a:gd name="connsiteX5" fmla="*/ 628403 w 2660043"/>
              <a:gd name="connsiteY5" fmla="*/ 2845232 h 3328417"/>
              <a:gd name="connsiteX6" fmla="*/ 111755 w 2660043"/>
              <a:gd name="connsiteY6" fmla="*/ 3251017 h 3328417"/>
              <a:gd name="connsiteX7" fmla="*/ 0 w 2660043"/>
              <a:gd name="connsiteY7" fmla="*/ 3328417 h 3328417"/>
              <a:gd name="connsiteX8" fmla="*/ 157289 w 2660043"/>
              <a:gd name="connsiteY8" fmla="*/ 3328417 h 3328417"/>
              <a:gd name="connsiteX9" fmla="*/ 269045 w 2660043"/>
              <a:gd name="connsiteY9" fmla="*/ 3251016 h 3328417"/>
              <a:gd name="connsiteX10" fmla="*/ 785693 w 2660043"/>
              <a:gd name="connsiteY10" fmla="*/ 2845231 h 3328417"/>
              <a:gd name="connsiteX11" fmla="*/ 2660043 w 2660043"/>
              <a:gd name="connsiteY11" fmla="*/ 92073 h 332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60043" h="3328417">
                <a:moveTo>
                  <a:pt x="2657874" y="0"/>
                </a:moveTo>
                <a:lnTo>
                  <a:pt x="2455900" y="0"/>
                </a:lnTo>
                <a:lnTo>
                  <a:pt x="2455900" y="1"/>
                </a:lnTo>
                <a:lnTo>
                  <a:pt x="2500584" y="1"/>
                </a:lnTo>
                <a:lnTo>
                  <a:pt x="2502753" y="92074"/>
                </a:lnTo>
                <a:cubicBezTo>
                  <a:pt x="2502753" y="1439549"/>
                  <a:pt x="1574028" y="2073257"/>
                  <a:pt x="628403" y="2845232"/>
                </a:cubicBezTo>
                <a:cubicBezTo>
                  <a:pt x="456200" y="2985815"/>
                  <a:pt x="285573" y="3123526"/>
                  <a:pt x="111755" y="3251017"/>
                </a:cubicBezTo>
                <a:lnTo>
                  <a:pt x="0" y="3328417"/>
                </a:lnTo>
                <a:lnTo>
                  <a:pt x="157289" y="3328417"/>
                </a:lnTo>
                <a:lnTo>
                  <a:pt x="269045" y="3251016"/>
                </a:lnTo>
                <a:cubicBezTo>
                  <a:pt x="442863" y="3123525"/>
                  <a:pt x="613490" y="2985814"/>
                  <a:pt x="785693" y="2845231"/>
                </a:cubicBezTo>
                <a:cubicBezTo>
                  <a:pt x="1731318" y="2073256"/>
                  <a:pt x="2660043" y="1439548"/>
                  <a:pt x="2660043" y="9207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3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5850EC8B-4AB7-77C0-FC6F-9D0D45912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" r="1" b="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B0AEAD-363E-2A08-D347-4F3ABE66E8A0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15CBFB-2616-B54C-D77E-5F2826B0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421" y="2005990"/>
            <a:ext cx="3377931" cy="1639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Quantum Entanglement</a:t>
            </a:r>
            <a:endParaRPr lang="en-US" sz="36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29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stage, light&#10;&#10;Description automatically generated">
            <a:extLst>
              <a:ext uri="{FF2B5EF4-FFF2-40B4-BE49-F238E27FC236}">
                <a16:creationId xmlns:a16="http://schemas.microsoft.com/office/drawing/2014/main" id="{12EDC7AD-DC0F-BD75-278A-4233CC13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" r="32679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EBC48-925B-5E11-45D4-8098C0A4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cs typeface="Calibri Light"/>
              </a:rPr>
              <a:t>Quantum Cryptography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087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Stenography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9F8BF2A-65B1-1ACD-BAEE-0640B362E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674162"/>
            <a:ext cx="7347537" cy="5510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C2AC2-9735-7B31-E71E-7EA3C5EEE349}"/>
              </a:ext>
            </a:extLst>
          </p:cNvPr>
          <p:cNvSpPr txBox="1"/>
          <p:nvPr/>
        </p:nvSpPr>
        <p:spPr>
          <a:xfrm>
            <a:off x="1182077" y="1768230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And the message hidden in the ".".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2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0EDB5-9FAF-32E4-AA85-6FAA391D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>
                <a:cs typeface="Calibri Light"/>
              </a:rPr>
              <a:t>Polarisation of a particle</a:t>
            </a:r>
            <a:endParaRPr lang="en-US" sz="50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4622F8-7F7F-FF94-8C90-8BF2071A5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cs typeface="Calibri"/>
              </a:rPr>
              <a:t> A photon can be polarized in any direction. The only way to verify it is to use </a:t>
            </a:r>
            <a:r>
              <a:rPr lang="en-US" sz="2200" dirty="0" err="1">
                <a:cs typeface="Calibri"/>
              </a:rPr>
              <a:t>polarizator</a:t>
            </a:r>
            <a:r>
              <a:rPr lang="en-US" sz="2200" dirty="0">
                <a:cs typeface="Calibri"/>
              </a:rPr>
              <a:t>. When passing through it photon decides about its state. Knowing this principle we can use it for quantum cryptography.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6F974AA-C1CD-3575-039A-906BDB9BF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59921"/>
            <a:ext cx="6903720" cy="35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61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A37B88F-9254-B1AE-3535-126B94A67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8" r="6892" b="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6C4B38-8469-0450-EE7A-393645D7D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277" y="5718663"/>
            <a:ext cx="2387600" cy="69056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Meaning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4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1DA10C6-068C-D831-E9C3-7A3E7913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2" y="1832396"/>
            <a:ext cx="12191575" cy="50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42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5F777B7-3677-CFEC-3D0B-EF586DD57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9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19200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25F777B7-3677-CFEC-3D0B-EF586DD57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9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pic>
        <p:nvPicPr>
          <p:cNvPr id="5" name="Picture 5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7EF2992F-38F8-7BF3-A07F-9AAC825A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2" y="645868"/>
            <a:ext cx="10910276" cy="483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4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F9E979E-7FBF-E032-49AD-41C2B5B1A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4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511154A-5E59-839C-F1A0-91C032F7A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9754" y="-2144"/>
            <a:ext cx="6865814" cy="68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9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814B66-D773-1268-752A-F0DAF0D92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EBC48-925B-5E11-45D4-8098C0A4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153" y="2831976"/>
            <a:ext cx="4708770" cy="18454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Quantum Computers</a:t>
            </a:r>
          </a:p>
        </p:txBody>
      </p:sp>
    </p:spTree>
    <p:extLst>
      <p:ext uri="{BB962C8B-B14F-4D97-AF65-F5344CB8AC3E}">
        <p14:creationId xmlns:p14="http://schemas.microsoft.com/office/powerpoint/2010/main" val="262453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BCD42-9932-6203-BE88-CA3709DC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029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cs typeface="Calibri Light"/>
              </a:rPr>
              <a:t>Transistor </a:t>
            </a:r>
            <a:r>
              <a:rPr lang="en-US">
                <a:cs typeface="Calibri Light"/>
              </a:rPr>
              <a:t>vs </a:t>
            </a:r>
            <a:r>
              <a:rPr lang="en-US">
                <a:solidFill>
                  <a:srgbClr val="92D050"/>
                </a:solidFill>
                <a:cs typeface="Calibri Light"/>
              </a:rPr>
              <a:t>HIV Virus </a:t>
            </a:r>
            <a:r>
              <a:rPr lang="en-US">
                <a:cs typeface="Calibri Light"/>
              </a:rPr>
              <a:t>vs</a:t>
            </a:r>
            <a:r>
              <a:rPr lang="en-US">
                <a:solidFill>
                  <a:srgbClr val="92D050"/>
                </a:solidFill>
                <a:cs typeface="Calibri Light"/>
              </a:rPr>
              <a:t> </a:t>
            </a:r>
            <a:r>
              <a:rPr lang="en-US">
                <a:solidFill>
                  <a:srgbClr val="FF0000"/>
                </a:solidFill>
                <a:cs typeface="Calibri Light"/>
              </a:rPr>
              <a:t>Red Blood Cell</a:t>
            </a:r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443CCA7-B5EA-A664-BC70-B9497134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7" y="1148238"/>
            <a:ext cx="12092353" cy="57142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510953-1A24-0C93-F2A5-409B80E5D6D7}"/>
                  </a:ext>
                </a:extLst>
              </p14:cNvPr>
              <p14:cNvContentPartPr/>
              <p14:nvPr/>
            </p14:nvContentPartPr>
            <p14:xfrm>
              <a:off x="595922" y="4073768"/>
              <a:ext cx="9769" cy="976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510953-1A24-0C93-F2A5-409B80E5D6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69428" y="1143068"/>
                <a:ext cx="2930700" cy="58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7EA1B7-11F6-0913-18C7-D50CE3F8425A}"/>
                  </a:ext>
                </a:extLst>
              </p14:cNvPr>
              <p14:cNvContentPartPr/>
              <p14:nvPr/>
            </p14:nvContentPartPr>
            <p14:xfrm>
              <a:off x="1196322" y="1563077"/>
              <a:ext cx="591446" cy="16234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7EA1B7-11F6-0913-18C7-D50CE3F842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358" y="1455086"/>
                <a:ext cx="699014" cy="1839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964010-1886-4A3F-F3C6-B956D02CD057}"/>
                  </a:ext>
                </a:extLst>
              </p14:cNvPr>
              <p14:cNvContentPartPr/>
              <p14:nvPr/>
            </p14:nvContentPartPr>
            <p14:xfrm>
              <a:off x="761999" y="4083538"/>
              <a:ext cx="9769" cy="976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964010-1886-4A3F-F3C6-B956D02CD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549" y="3595088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74FEE85-8F26-FE54-5E0B-F231ED9EF659}"/>
                  </a:ext>
                </a:extLst>
              </p14:cNvPr>
              <p14:cNvContentPartPr/>
              <p14:nvPr/>
            </p14:nvContentPartPr>
            <p14:xfrm>
              <a:off x="4601307" y="459153"/>
              <a:ext cx="9769" cy="976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74FEE85-8F26-FE54-5E0B-F231ED9EF6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2857" y="-29297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5BEC8F-C612-0F92-5650-B44DA7189C23}"/>
                  </a:ext>
                </a:extLst>
              </p14:cNvPr>
              <p14:cNvContentPartPr/>
              <p14:nvPr/>
            </p14:nvContentPartPr>
            <p14:xfrm>
              <a:off x="840153" y="175845"/>
              <a:ext cx="9769" cy="976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5BEC8F-C612-0F92-5650-B44DA7189C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703" y="-312605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B1184C-2E4D-7C35-3088-620BDC320D9E}"/>
                  </a:ext>
                </a:extLst>
              </p14:cNvPr>
              <p14:cNvContentPartPr/>
              <p14:nvPr/>
            </p14:nvContentPartPr>
            <p14:xfrm>
              <a:off x="898768" y="185615"/>
              <a:ext cx="9769" cy="9769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B1184C-2E4D-7C35-3088-620BDC320D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318" y="-302835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1B4817-6171-C407-3C06-9A79E90D6974}"/>
                  </a:ext>
                </a:extLst>
              </p14:cNvPr>
              <p14:cNvContentPartPr/>
              <p14:nvPr/>
            </p14:nvContentPartPr>
            <p14:xfrm>
              <a:off x="4865076" y="683845"/>
              <a:ext cx="9769" cy="976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1B4817-6171-C407-3C06-9A79E90D69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6626" y="195395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33EB60-E31D-EF2E-D76D-BD117911B048}"/>
                  </a:ext>
                </a:extLst>
              </p14:cNvPr>
              <p14:cNvContentPartPr/>
              <p14:nvPr/>
            </p14:nvContentPartPr>
            <p14:xfrm>
              <a:off x="4357076" y="507999"/>
              <a:ext cx="9769" cy="976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33EB60-E31D-EF2E-D76D-BD117911B0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68626" y="19549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9DE04E-6190-7BF4-1F17-785B0160D3AA}"/>
                  </a:ext>
                </a:extLst>
              </p14:cNvPr>
              <p14:cNvContentPartPr/>
              <p14:nvPr/>
            </p14:nvContentPartPr>
            <p14:xfrm>
              <a:off x="3565768" y="527538"/>
              <a:ext cx="9769" cy="976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9DE04E-6190-7BF4-1F17-785B0160D3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7318" y="39088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33297E-97CF-C84D-048A-E57D07E45D62}"/>
                  </a:ext>
                </a:extLst>
              </p14:cNvPr>
              <p14:cNvContentPartPr/>
              <p14:nvPr/>
            </p14:nvContentPartPr>
            <p14:xfrm>
              <a:off x="3565768" y="527538"/>
              <a:ext cx="9769" cy="976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33297E-97CF-C84D-048A-E57D07E45D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7318" y="39088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D13D109-CB93-C6B7-533D-E7E46B587E1B}"/>
                  </a:ext>
                </a:extLst>
              </p14:cNvPr>
              <p14:cNvContentPartPr/>
              <p14:nvPr/>
            </p14:nvContentPartPr>
            <p14:xfrm>
              <a:off x="2784230" y="693615"/>
              <a:ext cx="9769" cy="976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D13D109-CB93-C6B7-533D-E7E46B587E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780" y="205165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BB7C2E3-3DF4-DA50-32EB-DB4F7070FDB8}"/>
                  </a:ext>
                </a:extLst>
              </p14:cNvPr>
              <p14:cNvContentPartPr/>
              <p14:nvPr/>
            </p14:nvContentPartPr>
            <p14:xfrm>
              <a:off x="2784230" y="693615"/>
              <a:ext cx="9769" cy="976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BB7C2E3-3DF4-DA50-32EB-DB4F7070FD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780" y="205165"/>
                <a:ext cx="976900" cy="976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7676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A2FE7561-7ABE-3953-F75C-CAD3444F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71504"/>
            <a:ext cx="5294716" cy="25149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EA00C413-62A0-9E9A-5041-D023F97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5201" y="3389810"/>
            <a:ext cx="5294715" cy="287238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7EE17850-CD18-688C-EF30-68CDB8575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31" y="1245333"/>
            <a:ext cx="1883508" cy="1846871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30827FEC-01A2-01B5-A650-124C5E547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785" y="1247095"/>
            <a:ext cx="2743200" cy="1862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DBBCB-D0AC-EE6C-BCE7-C8676E98FC77}"/>
              </a:ext>
            </a:extLst>
          </p:cNvPr>
          <p:cNvSpPr txBox="1"/>
          <p:nvPr/>
        </p:nvSpPr>
        <p:spPr>
          <a:xfrm>
            <a:off x="6193692" y="771769"/>
            <a:ext cx="1482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Superposition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867B5-716E-0273-446E-F67625D7F974}"/>
              </a:ext>
            </a:extLst>
          </p:cNvPr>
          <p:cNvSpPr txBox="1"/>
          <p:nvPr/>
        </p:nvSpPr>
        <p:spPr>
          <a:xfrm>
            <a:off x="8675077" y="605693"/>
            <a:ext cx="30069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Particle decides what state to take, when being measured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82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light, laser&#10;&#10;Description automatically generated">
            <a:extLst>
              <a:ext uri="{FF2B5EF4-FFF2-40B4-BE49-F238E27FC236}">
                <a16:creationId xmlns:a16="http://schemas.microsoft.com/office/drawing/2014/main" id="{1A4020E5-08CC-7CE3-E6AD-38E4F9FAC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EBC48-925B-5E11-45D4-8098C0A4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461" y="2069977"/>
            <a:ext cx="9144000" cy="13179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DNA Cryptography</a:t>
            </a:r>
            <a:br>
              <a:rPr lang="en-US" sz="6000">
                <a:solidFill>
                  <a:srgbClr val="FFFFFF"/>
                </a:solidFill>
                <a:cs typeface="Calibri Light"/>
              </a:rPr>
            </a:br>
            <a:br>
              <a:rPr lang="en-US" sz="6000">
                <a:solidFill>
                  <a:srgbClr val="FFFFFF"/>
                </a:solidFill>
                <a:cs typeface="Calibri Light"/>
              </a:rPr>
            </a:br>
            <a:endParaRPr lang="en-US" sz="600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AA4DC-BAF4-D37E-5A4E-C153AD7AD961}"/>
              </a:ext>
            </a:extLst>
          </p:cNvPr>
          <p:cNvSpPr txBox="1"/>
          <p:nvPr/>
        </p:nvSpPr>
        <p:spPr>
          <a:xfrm>
            <a:off x="625230" y="4708769"/>
            <a:ext cx="539066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300">
                <a:ea typeface="+mn-lt"/>
                <a:cs typeface="+mn-lt"/>
              </a:rPr>
              <a:t>We may talk about it another day ;)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90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315"/>
            <a:ext cx="2957412" cy="6517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Cryptography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C2AC2-9735-7B31-E71E-7EA3C5EEE349}"/>
              </a:ext>
            </a:extLst>
          </p:cNvPr>
          <p:cNvSpPr txBox="1"/>
          <p:nvPr/>
        </p:nvSpPr>
        <p:spPr>
          <a:xfrm>
            <a:off x="1211385" y="92807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Its about hiding the CONTENT of the message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6A41FD5-5685-708C-CC79-2396170CE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1032" y="3800970"/>
            <a:ext cx="7262447" cy="30578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E3012-A7D4-26AA-8308-42F15FB97101}"/>
              </a:ext>
            </a:extLst>
          </p:cNvPr>
          <p:cNvSpPr txBox="1"/>
          <p:nvPr/>
        </p:nvSpPr>
        <p:spPr>
          <a:xfrm>
            <a:off x="889000" y="1611922"/>
            <a:ext cx="2743199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In ancient times it contained of: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  .shifting and/or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  .substituing</a:t>
            </a: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56D95AD2-D3C3-9873-D8B5-8CEBDA2F8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682" y="191965"/>
            <a:ext cx="3534020" cy="3211147"/>
          </a:xfrm>
          <a:prstGeom prst="rect">
            <a:avLst/>
          </a:prstGeom>
        </p:spPr>
      </p:pic>
      <p:pic>
        <p:nvPicPr>
          <p:cNvPr id="12" name="Picture 12" descr="Text&#10;&#10;Description automatically generated">
            <a:extLst>
              <a:ext uri="{FF2B5EF4-FFF2-40B4-BE49-F238E27FC236}">
                <a16:creationId xmlns:a16="http://schemas.microsoft.com/office/drawing/2014/main" id="{E96A949F-1280-BD7C-F432-0113DCFA2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862" y="2685859"/>
            <a:ext cx="4882660" cy="2648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E787CF-DF1D-108F-8762-BA102D694B49}"/>
              </a:ext>
            </a:extLst>
          </p:cNvPr>
          <p:cNvSpPr txBox="1"/>
          <p:nvPr/>
        </p:nvSpPr>
        <p:spPr>
          <a:xfrm>
            <a:off x="1865923" y="3428999"/>
            <a:ext cx="362242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Cesar's and key distribution problem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FD454-3FF3-2E32-84EB-BD220FEEE981}"/>
              </a:ext>
            </a:extLst>
          </p:cNvPr>
          <p:cNvSpPr txBox="1"/>
          <p:nvPr/>
        </p:nvSpPr>
        <p:spPr>
          <a:xfrm>
            <a:off x="7375768" y="2217614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Scytale</a:t>
            </a:r>
          </a:p>
        </p:txBody>
      </p:sp>
    </p:spTree>
    <p:extLst>
      <p:ext uri="{BB962C8B-B14F-4D97-AF65-F5344CB8AC3E}">
        <p14:creationId xmlns:p14="http://schemas.microsoft.com/office/powerpoint/2010/main" val="1259198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24" y="3868596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3. Methods of breaking cyphertexts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1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56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58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FA94A-B500-50C4-BB60-097C91D2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"Regular Human" methods</a:t>
            </a:r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F4727471-D4B1-2AE7-DCC3-3B01D1679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88593"/>
            <a:ext cx="10556735" cy="39275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cs typeface="Calibri"/>
              </a:rPr>
              <a:t>Brute-force attack</a:t>
            </a:r>
          </a:p>
          <a:p>
            <a:pPr lvl="1"/>
            <a:r>
              <a:rPr lang="en-US">
                <a:cs typeface="Calibri"/>
              </a:rPr>
              <a:t>try all combinations</a:t>
            </a:r>
          </a:p>
          <a:p>
            <a:r>
              <a:rPr lang="en-US" sz="2400" b="1">
                <a:cs typeface="Calibri"/>
              </a:rPr>
              <a:t>Ciphertext-only attack</a:t>
            </a:r>
          </a:p>
          <a:p>
            <a:pPr lvl="1"/>
            <a:r>
              <a:rPr lang="en-US">
                <a:cs typeface="Calibri"/>
              </a:rPr>
              <a:t>Discover the key by comparing cipher-texts created with the same </a:t>
            </a:r>
            <a:r>
              <a:rPr lang="en-US" err="1">
                <a:cs typeface="Calibri"/>
              </a:rPr>
              <a:t>algorythm</a:t>
            </a:r>
            <a:endParaRPr lang="en-US">
              <a:cs typeface="Calibri"/>
            </a:endParaRPr>
          </a:p>
          <a:p>
            <a:r>
              <a:rPr lang="en-US" sz="2400" b="1">
                <a:cs typeface="Calibri"/>
              </a:rPr>
              <a:t>Known plain-text attack</a:t>
            </a:r>
          </a:p>
          <a:p>
            <a:pPr lvl="1"/>
            <a:r>
              <a:rPr lang="en-US">
                <a:cs typeface="Calibri"/>
              </a:rPr>
              <a:t>Discover the key by knowing small portion of plain text</a:t>
            </a:r>
          </a:p>
          <a:p>
            <a:r>
              <a:rPr lang="en-US" sz="2400" b="1">
                <a:cs typeface="Calibri"/>
              </a:rPr>
              <a:t>Chosen plain-text attack</a:t>
            </a:r>
          </a:p>
          <a:p>
            <a:pPr lvl="1"/>
            <a:r>
              <a:rPr lang="en-US">
                <a:cs typeface="Calibri"/>
              </a:rPr>
              <a:t>Chose the plain text to discover more info about the key</a:t>
            </a:r>
          </a:p>
          <a:p>
            <a:r>
              <a:rPr lang="en-US" sz="2400" b="1">
                <a:cs typeface="Calibri"/>
              </a:rPr>
              <a:t>Chosen cipher-text attack</a:t>
            </a:r>
          </a:p>
          <a:p>
            <a:pPr lvl="1"/>
            <a:r>
              <a:rPr lang="en-US">
                <a:cs typeface="Calibri"/>
              </a:rPr>
              <a:t>Compare plain-text vs cipher-text to discover key.</a:t>
            </a:r>
          </a:p>
          <a:p>
            <a:pPr lvl="1"/>
            <a:endParaRPr lang="en-US" sz="1600">
              <a:cs typeface="Calibri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82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person, tree, outdoor&#10;&#10;Description automatically generated">
            <a:extLst>
              <a:ext uri="{FF2B5EF4-FFF2-40B4-BE49-F238E27FC236}">
                <a16:creationId xmlns:a16="http://schemas.microsoft.com/office/drawing/2014/main" id="{7703D216-8A32-3CBE-369D-CA35FCF88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t="20735" r="-1" b="2185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B8C1E3-9EA4-6230-F90F-2366530E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H4ck3rm4n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0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9AE87-4C23-BB63-3151-EC15BA92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DDoS</a:t>
            </a:r>
          </a:p>
        </p:txBody>
      </p:sp>
      <p:pic>
        <p:nvPicPr>
          <p:cNvPr id="15" name="Picture 15" descr="Diagram&#10;&#10;Description automatically generated">
            <a:extLst>
              <a:ext uri="{FF2B5EF4-FFF2-40B4-BE49-F238E27FC236}">
                <a16:creationId xmlns:a16="http://schemas.microsoft.com/office/drawing/2014/main" id="{52274080-A42E-8716-24E2-E84CA5178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64" y="1741874"/>
            <a:ext cx="12199737" cy="6109637"/>
          </a:xfrm>
          <a:prstGeom prst="rect">
            <a:avLst/>
          </a:prstGeom>
        </p:spPr>
      </p:pic>
      <p:sp>
        <p:nvSpPr>
          <p:cNvPr id="2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5DEF-65A7-3FF1-3C7D-DBEB4BDB3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551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Replay Attack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8428A68-B55C-8C21-DF40-82E0FEB1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19" y="1197552"/>
            <a:ext cx="7266423" cy="4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4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ABA11806-4EFC-A39A-9206-B99BD3AFB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61" r="6504" b="-1"/>
          <a:stretch/>
        </p:blipFill>
        <p:spPr>
          <a:xfrm>
            <a:off x="1366347" y="433410"/>
            <a:ext cx="9459306" cy="5854700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0653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8673" y="0"/>
            <a:ext cx="10936857" cy="6858000"/>
            <a:chOff x="708673" y="0"/>
            <a:chExt cx="10936857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475702" y="1055077"/>
              <a:ext cx="2209181" cy="5451231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B1C7037-7FE6-2B5C-79AA-139648620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938" y="1404520"/>
            <a:ext cx="7560860" cy="39466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45FFCF9-A7C1-4117-1CF8-1A0D6E35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167" y="523590"/>
            <a:ext cx="5276008" cy="366380"/>
          </a:xfrm>
        </p:spPr>
        <p:txBody>
          <a:bodyPr anchor="ctr">
            <a:normAutofit fontScale="90000"/>
          </a:bodyPr>
          <a:lstStyle/>
          <a:p>
            <a:r>
              <a:rPr lang="en-US" sz="5400">
                <a:cs typeface="Calibri Light"/>
              </a:rPr>
              <a:t>Side Channel Attack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1181019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5414C-71DD-0C3E-2824-D83518F7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  <a:cs typeface="Calibri Light"/>
              </a:rPr>
              <a:t>Man in the Middle Attack</a:t>
            </a: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85BC24-59EF-FF01-FA8F-0E15350D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63" y="2971800"/>
            <a:ext cx="9966081" cy="32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52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85D0D-DA0F-C9E6-B46F-709E3CDB1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60" y="99160"/>
            <a:ext cx="7091300" cy="89858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Meet in the Middle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B230C582-4B3C-8645-3392-16776A73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374102"/>
            <a:ext cx="5131088" cy="3612285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64F0729-0A77-F108-432B-5B5C50E4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92573"/>
            <a:ext cx="5131087" cy="3848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C539C-FAF6-59C3-AACE-C260FF818506}"/>
              </a:ext>
            </a:extLst>
          </p:cNvPr>
          <p:cNvSpPr txBox="1"/>
          <p:nvPr/>
        </p:nvSpPr>
        <p:spPr>
          <a:xfrm>
            <a:off x="1680307" y="830386"/>
            <a:ext cx="71491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So now to conduct Meet in the Middle attack we must ASSUME that h4ck3r somehow got to know one copy of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plain_text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and the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final_output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95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FF653-0025-32B1-0C48-A6590A21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Birthday Attack</a:t>
            </a:r>
            <a:endParaRPr lang="en-US" sz="5400"/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C059FB9D-B8D2-2A7C-0325-40F2961E7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K = </a:t>
            </a:r>
            <a:r>
              <a:rPr lang="en-US" sz="2200" err="1">
                <a:cs typeface="Calibri"/>
              </a:rPr>
              <a:t>sqrtN</a:t>
            </a:r>
            <a:endParaRPr lang="en-US"/>
          </a:p>
          <a:p>
            <a:pPr marL="0" indent="0">
              <a:buNone/>
            </a:pPr>
            <a:r>
              <a:rPr lang="en-US" sz="2200">
                <a:cs typeface="Calibri"/>
              </a:rPr>
              <a:t>K – number of documents</a:t>
            </a:r>
          </a:p>
          <a:p>
            <a:pPr marL="0" indent="0">
              <a:buNone/>
            </a:pPr>
            <a:r>
              <a:rPr lang="en-US" sz="2200">
                <a:cs typeface="Calibri"/>
              </a:rPr>
              <a:t>N – hash length</a:t>
            </a:r>
          </a:p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pPr>
              <a:buNone/>
            </a:pPr>
            <a:r>
              <a:rPr lang="en-US" sz="2200">
                <a:ea typeface="+mn-lt"/>
                <a:cs typeface="+mn-lt"/>
              </a:rPr>
              <a:t>so for 80bit hash we get:</a:t>
            </a:r>
            <a:endParaRPr lang="en-US"/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    k = sqrt2^80 =&gt; k = a lot.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But still, back in time SHA-1 was broken with this attack</a:t>
            </a:r>
            <a:endParaRPr lang="en-US">
              <a:cs typeface="Calibri"/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401D56C4-DED9-7558-4959-B650ED5FE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315"/>
            <a:ext cx="2957412" cy="651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err="1">
                <a:solidFill>
                  <a:srgbClr val="FFFFFF"/>
                </a:solidFill>
              </a:rPr>
              <a:t>Cryptoanalisis</a:t>
            </a:r>
            <a:endParaRPr lang="en-US" sz="4000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C2AC2-9735-7B31-E71E-7EA3C5EEE349}"/>
              </a:ext>
            </a:extLst>
          </p:cNvPr>
          <p:cNvSpPr txBox="1"/>
          <p:nvPr/>
        </p:nvSpPr>
        <p:spPr>
          <a:xfrm>
            <a:off x="1113693" y="976922"/>
            <a:ext cx="284089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Al Kindy and the end of MONOALPHABETIC ciphers.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cs typeface="Calibri"/>
              </a:rPr>
              <a:t>Chosen Plain-Text Attack.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2E3012-A7D4-26AA-8308-42F15FB97101}"/>
              </a:ext>
            </a:extLst>
          </p:cNvPr>
          <p:cNvSpPr txBox="1"/>
          <p:nvPr/>
        </p:nvSpPr>
        <p:spPr>
          <a:xfrm>
            <a:off x="889000" y="1611922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E787CF-DF1D-108F-8762-BA102D694B49}"/>
              </a:ext>
            </a:extLst>
          </p:cNvPr>
          <p:cNvSpPr txBox="1"/>
          <p:nvPr/>
        </p:nvSpPr>
        <p:spPr>
          <a:xfrm>
            <a:off x="693615" y="3516922"/>
            <a:ext cx="3143736" cy="230832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If you know the base language of the cipher (</a:t>
            </a:r>
            <a:r>
              <a:rPr lang="en-US" err="1">
                <a:ea typeface="+mn-lt"/>
                <a:cs typeface="+mn-lt"/>
              </a:rPr>
              <a:t>eg.</a:t>
            </a:r>
            <a:r>
              <a:rPr lang="en-US">
                <a:ea typeface="+mn-lt"/>
                <a:cs typeface="+mn-lt"/>
              </a:rPr>
              <a:t> German) you need to take a page long plain text in that language and count letters from the most to the least appearing. Then do the same with secret text. Then </a:t>
            </a:r>
            <a:r>
              <a:rPr lang="en-US" err="1">
                <a:ea typeface="+mn-lt"/>
                <a:cs typeface="+mn-lt"/>
              </a:rPr>
              <a:t>substitue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correspondencies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3FD454-3FF3-2E32-84EB-BD220FEEE981}"/>
              </a:ext>
            </a:extLst>
          </p:cNvPr>
          <p:cNvSpPr txBox="1"/>
          <p:nvPr/>
        </p:nvSpPr>
        <p:spPr>
          <a:xfrm>
            <a:off x="7375768" y="2217614"/>
            <a:ext cx="2743199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Scytale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0970F26-30BA-6F9B-1424-01BE42BA1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3200" y="978078"/>
            <a:ext cx="7965831" cy="4473585"/>
          </a:xfrm>
        </p:spPr>
      </p:pic>
    </p:spTree>
    <p:extLst>
      <p:ext uri="{BB962C8B-B14F-4D97-AF65-F5344CB8AC3E}">
        <p14:creationId xmlns:p14="http://schemas.microsoft.com/office/powerpoint/2010/main" val="8184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31AA2C5-0EC6-5C20-50E2-365294007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435" b="42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EDE078-206F-05D5-39A6-07ECB09EB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Cleptography – back doors</a:t>
            </a:r>
          </a:p>
        </p:txBody>
      </p:sp>
    </p:spTree>
    <p:extLst>
      <p:ext uri="{BB962C8B-B14F-4D97-AF65-F5344CB8AC3E}">
        <p14:creationId xmlns:p14="http://schemas.microsoft.com/office/powerpoint/2010/main" val="1500957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BCA5260-7ED0-C86A-028C-276EBC3A13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11" r="-2" b="72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F40BDF-C93E-0072-3A02-E4190882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Virus</a:t>
            </a:r>
          </a:p>
        </p:txBody>
      </p:sp>
    </p:spTree>
    <p:extLst>
      <p:ext uri="{BB962C8B-B14F-4D97-AF65-F5344CB8AC3E}">
        <p14:creationId xmlns:p14="http://schemas.microsoft.com/office/powerpoint/2010/main" val="3114166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64B1F38-27FE-5DED-702E-F0FBC80C4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" y="-490736"/>
            <a:ext cx="12269861" cy="76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64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824" y="3868596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4. Types and Modes of Encryption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23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Encryption: ECB</a:t>
            </a:r>
            <a:r>
              <a:rPr lang="en-US" sz="3600" kern="1200">
                <a:latin typeface="+mj-lt"/>
                <a:ea typeface="+mj-ea"/>
                <a:cs typeface="+mj-cs"/>
              </a:rPr>
              <a:t> – Electronic Code Book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4DFE242-038A-C4F3-EEF7-3127A91A0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968" y="2354239"/>
            <a:ext cx="10282063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44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/>
              <a:t>Decryption</a:t>
            </a:r>
            <a:r>
              <a:rPr lang="en-US" sz="3600"/>
              <a:t>: ECB</a:t>
            </a:r>
            <a:r>
              <a:rPr lang="en-US" sz="3600" kern="1200">
                <a:latin typeface="+mj-lt"/>
                <a:ea typeface="+mj-ea"/>
                <a:cs typeface="+mj-cs"/>
              </a:rPr>
              <a:t> – Electronic Code Book</a:t>
            </a:r>
          </a:p>
        </p:txBody>
      </p:sp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D41BE930-8A37-DCDA-D146-00FFDBE0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39" y="2174884"/>
            <a:ext cx="11095891" cy="45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0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Encryption: CBC</a:t>
            </a:r>
            <a:r>
              <a:rPr lang="en-US" kern="1200">
                <a:ea typeface="+mj-lt"/>
                <a:cs typeface="+mj-lt"/>
              </a:rPr>
              <a:t> – </a:t>
            </a:r>
            <a:r>
              <a:rPr lang="en-US">
                <a:ea typeface="+mj-lt"/>
                <a:cs typeface="+mj-lt"/>
              </a:rPr>
              <a:t>Cipher Block Chaining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4A9FDC2-B9DD-FDA9-4E3D-BA686B59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321231"/>
            <a:ext cx="10462846" cy="42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46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Decryption</a:t>
            </a:r>
            <a:r>
              <a:rPr lang="en-US">
                <a:ea typeface="+mj-lt"/>
                <a:cs typeface="+mj-lt"/>
              </a:rPr>
              <a:t>: CBC</a:t>
            </a:r>
            <a:r>
              <a:rPr lang="en-US" kern="1200">
                <a:ea typeface="+mj-lt"/>
                <a:cs typeface="+mj-lt"/>
              </a:rPr>
              <a:t> – </a:t>
            </a:r>
            <a:r>
              <a:rPr lang="en-US">
                <a:ea typeface="+mj-lt"/>
                <a:cs typeface="+mj-lt"/>
              </a:rPr>
              <a:t>Cipher Block Chaining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BD2AFA8-7457-75D5-23E2-0A05AA51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7" y="2084480"/>
            <a:ext cx="11779736" cy="47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70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Encryption: CFB – Cipher Feedback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BABA9D-9764-C50E-0BFC-0A38BF70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4" y="2153785"/>
            <a:ext cx="10861430" cy="44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313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Decryption</a:t>
            </a:r>
            <a:r>
              <a:rPr lang="en-US">
                <a:ea typeface="+mj-lt"/>
                <a:cs typeface="+mj-lt"/>
              </a:rPr>
              <a:t>: CFB – Cipher Feedback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BF1B2A-C481-92E3-80E5-2F1E150BD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6" y="2212401"/>
            <a:ext cx="11037276" cy="44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92" y="288393"/>
            <a:ext cx="3162566" cy="14626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Importance of Cryptoanalysis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3F77A7E7-0AD0-CB44-74CB-61048CE37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772" y="529126"/>
            <a:ext cx="3300534" cy="33965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00D56D-27D8-C4B3-DF9E-24B0604FD812}"/>
              </a:ext>
            </a:extLst>
          </p:cNvPr>
          <p:cNvSpPr txBox="1"/>
          <p:nvPr/>
        </p:nvSpPr>
        <p:spPr>
          <a:xfrm>
            <a:off x="4151922" y="2344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Polybius Table, 200 BC</a:t>
            </a:r>
            <a:endParaRPr lang="en-US"/>
          </a:p>
        </p:txBody>
      </p:sp>
      <p:pic>
        <p:nvPicPr>
          <p:cNvPr id="13" name="Picture 13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7953ACD5-AE61-8E38-1671-FA228F2C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965" y="3032370"/>
            <a:ext cx="3509839" cy="3577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CC76E-C9D8-E987-199A-881AE47D941B}"/>
              </a:ext>
            </a:extLst>
          </p:cNvPr>
          <p:cNvSpPr txBox="1"/>
          <p:nvPr/>
        </p:nvSpPr>
        <p:spPr>
          <a:xfrm>
            <a:off x="8323384" y="2598615"/>
            <a:ext cx="33391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Table used by Germans, 1st WW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F6B549-1E42-2F92-6857-2E24FC547A7A}"/>
              </a:ext>
            </a:extLst>
          </p:cNvPr>
          <p:cNvSpPr txBox="1"/>
          <p:nvPr/>
        </p:nvSpPr>
        <p:spPr>
          <a:xfrm>
            <a:off x="1064846" y="1699845"/>
            <a:ext cx="2743199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How French broke unknown code, saved Paris and won 1st WW</a:t>
            </a:r>
            <a:endParaRPr lang="en-US">
              <a:cs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0CC7F-E293-D395-913F-876F9F70DCCF}"/>
              </a:ext>
            </a:extLst>
          </p:cNvPr>
          <p:cNvSpPr txBox="1"/>
          <p:nvPr/>
        </p:nvSpPr>
        <p:spPr>
          <a:xfrm>
            <a:off x="957384" y="5451230"/>
            <a:ext cx="528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XAXFX AGFDXXA DXGGX FAFFA XGAGX AVDFA GAXFX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2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Encryption: CFB – Cipher Feedback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BABA9D-9764-C50E-0BFC-0A38BF70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4" y="2153785"/>
            <a:ext cx="10861430" cy="44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98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Decryption</a:t>
            </a:r>
            <a:r>
              <a:rPr lang="en-US">
                <a:ea typeface="+mj-lt"/>
                <a:cs typeface="+mj-lt"/>
              </a:rPr>
              <a:t>: OFB</a:t>
            </a:r>
            <a:r>
              <a:rPr lang="en-US" kern="1200">
                <a:ea typeface="+mj-lt"/>
                <a:cs typeface="+mj-lt"/>
              </a:rPr>
              <a:t> – </a:t>
            </a:r>
            <a:r>
              <a:rPr lang="en-US">
                <a:ea typeface="+mj-lt"/>
                <a:cs typeface="+mj-lt"/>
              </a:rPr>
              <a:t>Output Feedback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8B96707-50CF-A08C-D2F8-3CBDFEC93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0" y="2085401"/>
            <a:ext cx="11809045" cy="47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7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Stream Ciphers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90331C7-23AA-44DE-41C2-BE81F218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08" y="2774706"/>
            <a:ext cx="5888893" cy="4083050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FF6DB7D-AE81-182A-E4EF-0271D66C0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70" y="3185014"/>
            <a:ext cx="6103814" cy="34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54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3132" y="3868596"/>
            <a:ext cx="5361843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5. Cryptographic Protocols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63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Digital Signature</a:t>
            </a: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B494452-CD1C-A536-A7C5-E2F326FD6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558" y="1555750"/>
            <a:ext cx="8953500" cy="4762500"/>
          </a:xfrm>
          <a:prstGeom prst="rect">
            <a:avLst/>
          </a:prstGeom>
        </p:spPr>
      </p:pic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AB563293-4A7C-914A-1806-EACE3B74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241" y="3937856"/>
            <a:ext cx="8858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0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Unforgeable Digital Signatures</a:t>
            </a:r>
          </a:p>
        </p:txBody>
      </p:sp>
      <p:pic>
        <p:nvPicPr>
          <p:cNvPr id="3" name="Picture 3" descr="A picture containing key, tool&#10;&#10;Description automatically generated">
            <a:extLst>
              <a:ext uri="{FF2B5EF4-FFF2-40B4-BE49-F238E27FC236}">
                <a16:creationId xmlns:a16="http://schemas.microsoft.com/office/drawing/2014/main" id="{994CF8E3-3AB9-847A-3592-B2CF6287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360" y="4125668"/>
            <a:ext cx="2143125" cy="2143125"/>
          </a:xfrm>
          <a:prstGeom prst="rect">
            <a:avLst/>
          </a:prstGeom>
        </p:spPr>
      </p:pic>
      <p:pic>
        <p:nvPicPr>
          <p:cNvPr id="4" name="Picture 4" descr="A picture containing key, tool&#10;&#10;Description automatically generated">
            <a:extLst>
              <a:ext uri="{FF2B5EF4-FFF2-40B4-BE49-F238E27FC236}">
                <a16:creationId xmlns:a16="http://schemas.microsoft.com/office/drawing/2014/main" id="{E2E29D94-60F8-E91A-64AE-78E92363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29" y="4154977"/>
            <a:ext cx="2143125" cy="2143125"/>
          </a:xfrm>
          <a:prstGeom prst="rect">
            <a:avLst/>
          </a:prstGeom>
        </p:spPr>
      </p:pic>
      <p:pic>
        <p:nvPicPr>
          <p:cNvPr id="5" name="Picture 5" descr="A picture containing key, tool&#10;&#10;Description automatically generated">
            <a:extLst>
              <a:ext uri="{FF2B5EF4-FFF2-40B4-BE49-F238E27FC236}">
                <a16:creationId xmlns:a16="http://schemas.microsoft.com/office/drawing/2014/main" id="{962CE6F5-DE5A-D2E0-D262-55B74AB2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591" y="4125668"/>
            <a:ext cx="2143125" cy="2143125"/>
          </a:xfrm>
          <a:prstGeom prst="rect">
            <a:avLst/>
          </a:prstGeom>
        </p:spPr>
      </p:pic>
      <p:pic>
        <p:nvPicPr>
          <p:cNvPr id="6" name="Picture 8" descr="A picture containing key, tool&#10;&#10;Description automatically generated">
            <a:extLst>
              <a:ext uri="{FF2B5EF4-FFF2-40B4-BE49-F238E27FC236}">
                <a16:creationId xmlns:a16="http://schemas.microsoft.com/office/drawing/2014/main" id="{453A3343-9AC4-3E14-8E8F-4AC40A063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53" y="4125668"/>
            <a:ext cx="2143125" cy="214312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E2170311-482F-81DB-47DC-E7758438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43" y="2154389"/>
            <a:ext cx="1865376" cy="1865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7E3525-92A7-D555-19CA-C0D4EDDF04DC}"/>
                  </a:ext>
                </a:extLst>
              </p14:cNvPr>
              <p14:cNvContentPartPr/>
              <p14:nvPr/>
            </p14:nvContentPartPr>
            <p14:xfrm>
              <a:off x="1504461" y="3256478"/>
              <a:ext cx="3298065" cy="79775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7E3525-92A7-D555-19CA-C0D4EDDF04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464" y="3238486"/>
                <a:ext cx="3333698" cy="833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0A90E9-C843-CF03-E998-BD93160D455E}"/>
                  </a:ext>
                </a:extLst>
              </p14:cNvPr>
              <p14:cNvContentPartPr/>
              <p14:nvPr/>
            </p14:nvContentPartPr>
            <p14:xfrm>
              <a:off x="4611076" y="3165231"/>
              <a:ext cx="321827" cy="21108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0A90E9-C843-CF03-E998-BD93160D45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3097" y="3147251"/>
                <a:ext cx="357426" cy="246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7F46EF-1C52-C0D0-9973-A7325D49A801}"/>
                  </a:ext>
                </a:extLst>
              </p14:cNvPr>
              <p14:cNvContentPartPr/>
              <p14:nvPr/>
            </p14:nvContentPartPr>
            <p14:xfrm>
              <a:off x="4718537" y="4074735"/>
              <a:ext cx="474947" cy="32141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7F46EF-1C52-C0D0-9973-A7325D49A8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0547" y="4056759"/>
                <a:ext cx="510568" cy="357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679C4D-1732-289B-527E-2BAFFB9FD33C}"/>
                  </a:ext>
                </a:extLst>
              </p14:cNvPr>
              <p14:cNvContentPartPr/>
              <p14:nvPr/>
            </p14:nvContentPartPr>
            <p14:xfrm>
              <a:off x="5107826" y="3979133"/>
              <a:ext cx="176329" cy="115567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679C4D-1732-289B-527E-2BAFFB9FD3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9870" y="3961188"/>
                <a:ext cx="211882" cy="151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5B3B48-2F7E-C686-A05F-DD9F60EAE2C3}"/>
                  </a:ext>
                </a:extLst>
              </p14:cNvPr>
              <p14:cNvContentPartPr/>
              <p14:nvPr/>
            </p14:nvContentPartPr>
            <p14:xfrm>
              <a:off x="6739000" y="3873095"/>
              <a:ext cx="705153" cy="30881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5B3B48-2F7E-C686-A05F-DD9F60EAE2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1011" y="3855120"/>
                <a:ext cx="740770" cy="344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5904B3-0766-831A-20F6-D2B45E58B85E}"/>
                  </a:ext>
                </a:extLst>
              </p14:cNvPr>
              <p14:cNvContentPartPr/>
              <p14:nvPr/>
            </p14:nvContentPartPr>
            <p14:xfrm>
              <a:off x="7060177" y="3092402"/>
              <a:ext cx="3168207" cy="119629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5904B3-0766-831A-20F6-D2B45E58B8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42180" y="3074407"/>
                <a:ext cx="3203841" cy="12319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885B1B5-C5F2-A05F-3A48-5E9CDAF20E48}"/>
              </a:ext>
            </a:extLst>
          </p:cNvPr>
          <p:cNvSpPr txBox="1"/>
          <p:nvPr/>
        </p:nvSpPr>
        <p:spPr>
          <a:xfrm>
            <a:off x="5646615" y="62718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Private keys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AE2D2-4CF3-6AE4-33AC-E4069766BB46}"/>
              </a:ext>
            </a:extLst>
          </p:cNvPr>
          <p:cNvSpPr txBox="1"/>
          <p:nvPr/>
        </p:nvSpPr>
        <p:spPr>
          <a:xfrm>
            <a:off x="5343768" y="167053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Public Key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63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Blind Signature</a:t>
            </a:r>
          </a:p>
        </p:txBody>
      </p:sp>
      <p:pic>
        <p:nvPicPr>
          <p:cNvPr id="8" name="Picture 18" descr="Icon&#10;&#10;Description automatically generated">
            <a:extLst>
              <a:ext uri="{FF2B5EF4-FFF2-40B4-BE49-F238E27FC236}">
                <a16:creationId xmlns:a16="http://schemas.microsoft.com/office/drawing/2014/main" id="{93C834BF-5701-A5EC-F250-0AC267D5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0" y="2360247"/>
            <a:ext cx="711200" cy="711200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5B5C3DE7-9BB0-0BE4-7E4A-E8308CC27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4" y="2360247"/>
            <a:ext cx="711200" cy="711200"/>
          </a:xfrm>
          <a:prstGeom prst="rect">
            <a:avLst/>
          </a:prstGeom>
        </p:spPr>
      </p:pic>
      <p:pic>
        <p:nvPicPr>
          <p:cNvPr id="20" name="Picture 18" descr="Icon&#10;&#10;Description automatically generated">
            <a:extLst>
              <a:ext uri="{FF2B5EF4-FFF2-40B4-BE49-F238E27FC236}">
                <a16:creationId xmlns:a16="http://schemas.microsoft.com/office/drawing/2014/main" id="{976FCA25-8174-100C-E1FA-00C41AB7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9" y="3180861"/>
            <a:ext cx="711200" cy="711200"/>
          </a:xfrm>
          <a:prstGeom prst="rect">
            <a:avLst/>
          </a:prstGeom>
        </p:spPr>
      </p:pic>
      <p:pic>
        <p:nvPicPr>
          <p:cNvPr id="21" name="Picture 18" descr="Icon&#10;&#10;Description automatically generated">
            <a:extLst>
              <a:ext uri="{FF2B5EF4-FFF2-40B4-BE49-F238E27FC236}">
                <a16:creationId xmlns:a16="http://schemas.microsoft.com/office/drawing/2014/main" id="{7CE03374-8709-51EA-C3DB-872918A9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22" y="2360247"/>
            <a:ext cx="711200" cy="711200"/>
          </a:xfrm>
          <a:prstGeom prst="rect">
            <a:avLst/>
          </a:prstGeom>
        </p:spPr>
      </p:pic>
      <p:pic>
        <p:nvPicPr>
          <p:cNvPr id="22" name="Picture 18" descr="Icon&#10;&#10;Description automatically generated">
            <a:extLst>
              <a:ext uri="{FF2B5EF4-FFF2-40B4-BE49-F238E27FC236}">
                <a16:creationId xmlns:a16="http://schemas.microsoft.com/office/drawing/2014/main" id="{6F69721D-A0EC-0A78-352E-480D5342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4" y="3180862"/>
            <a:ext cx="711200" cy="711200"/>
          </a:xfrm>
          <a:prstGeom prst="rect">
            <a:avLst/>
          </a:prstGeom>
        </p:spPr>
      </p:pic>
      <p:pic>
        <p:nvPicPr>
          <p:cNvPr id="24" name="Picture 18" descr="Icon&#10;&#10;Description automatically generated">
            <a:extLst>
              <a:ext uri="{FF2B5EF4-FFF2-40B4-BE49-F238E27FC236}">
                <a16:creationId xmlns:a16="http://schemas.microsoft.com/office/drawing/2014/main" id="{2A9B1326-4586-BCE4-7AAD-F6ABE57C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3180862"/>
            <a:ext cx="711200" cy="711200"/>
          </a:xfrm>
          <a:prstGeom prst="rect">
            <a:avLst/>
          </a:prstGeom>
        </p:spPr>
      </p:pic>
      <p:pic>
        <p:nvPicPr>
          <p:cNvPr id="25" name="Picture 18" descr="Icon&#10;&#10;Description automatically generated">
            <a:extLst>
              <a:ext uri="{FF2B5EF4-FFF2-40B4-BE49-F238E27FC236}">
                <a16:creationId xmlns:a16="http://schemas.microsoft.com/office/drawing/2014/main" id="{1B4AE987-0149-5EDE-470F-3BDB6A1D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29" y="4011246"/>
            <a:ext cx="711200" cy="711200"/>
          </a:xfrm>
          <a:prstGeom prst="rect">
            <a:avLst/>
          </a:prstGeom>
        </p:spPr>
      </p:pic>
      <p:pic>
        <p:nvPicPr>
          <p:cNvPr id="26" name="Picture 18" descr="Icon&#10;&#10;Description automatically generated">
            <a:extLst>
              <a:ext uri="{FF2B5EF4-FFF2-40B4-BE49-F238E27FC236}">
                <a16:creationId xmlns:a16="http://schemas.microsoft.com/office/drawing/2014/main" id="{4DF8C054-745D-773A-C7A2-A6381C63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14" y="4011247"/>
            <a:ext cx="711200" cy="711200"/>
          </a:xfrm>
          <a:prstGeom prst="rect">
            <a:avLst/>
          </a:prstGeom>
        </p:spPr>
      </p:pic>
      <p:pic>
        <p:nvPicPr>
          <p:cNvPr id="27" name="Picture 18" descr="Icon&#10;&#10;Description automatically generated">
            <a:extLst>
              <a:ext uri="{FF2B5EF4-FFF2-40B4-BE49-F238E27FC236}">
                <a16:creationId xmlns:a16="http://schemas.microsoft.com/office/drawing/2014/main" id="{AF5F60E8-FEE9-8898-AED3-273535ED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22" y="4011246"/>
            <a:ext cx="711200" cy="71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096419-7CFB-EB18-6BB0-AD69CDAFAF0D}"/>
                  </a:ext>
                </a:extLst>
              </p14:cNvPr>
              <p14:cNvContentPartPr/>
              <p14:nvPr/>
            </p14:nvContentPartPr>
            <p14:xfrm>
              <a:off x="302845" y="2139461"/>
              <a:ext cx="572720" cy="88809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096419-7CFB-EB18-6BB0-AD69CDAFAF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858" y="2121469"/>
                <a:ext cx="608335" cy="923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42548C-0FDF-E711-3EE8-7F54908D62B9}"/>
                  </a:ext>
                </a:extLst>
              </p14:cNvPr>
              <p14:cNvContentPartPr/>
              <p14:nvPr/>
            </p14:nvContentPartPr>
            <p14:xfrm>
              <a:off x="898768" y="2227385"/>
              <a:ext cx="590783" cy="79683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42548C-0FDF-E711-3EE8-7F54908D62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0778" y="2209390"/>
                <a:ext cx="626403" cy="832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F9E8D38-2CF6-C64E-BEE6-BC180EDE7C20}"/>
                  </a:ext>
                </a:extLst>
              </p14:cNvPr>
              <p14:cNvContentPartPr/>
              <p14:nvPr/>
            </p14:nvContentPartPr>
            <p14:xfrm>
              <a:off x="1592384" y="2286000"/>
              <a:ext cx="590920" cy="691363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F9E8D38-2CF6-C64E-BEE6-BC180EDE7C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4390" y="2268014"/>
                <a:ext cx="626548" cy="72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D9F9B23-6A33-4578-D452-E016BB9A24E2}"/>
                  </a:ext>
                </a:extLst>
              </p14:cNvPr>
              <p14:cNvContentPartPr/>
              <p14:nvPr/>
            </p14:nvContentPartPr>
            <p14:xfrm>
              <a:off x="302845" y="3145692"/>
              <a:ext cx="450290" cy="639352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D9F9B23-6A33-4578-D452-E016BB9A24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4862" y="3127702"/>
                <a:ext cx="485896" cy="674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574F703-6E43-CB09-DBCA-87147ACB5DAC}"/>
                  </a:ext>
                </a:extLst>
              </p14:cNvPr>
              <p14:cNvContentPartPr/>
              <p14:nvPr/>
            </p14:nvContentPartPr>
            <p14:xfrm>
              <a:off x="1025769" y="3135923"/>
              <a:ext cx="697962" cy="789356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574F703-6E43-CB09-DBCA-87147ACB5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07780" y="3117934"/>
                <a:ext cx="733580" cy="824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11502FF-C704-502A-50EC-204D9B4F8FD7}"/>
                  </a:ext>
                </a:extLst>
              </p14:cNvPr>
              <p14:cNvContentPartPr/>
              <p14:nvPr/>
            </p14:nvContentPartPr>
            <p14:xfrm>
              <a:off x="1709615" y="3145693"/>
              <a:ext cx="701286" cy="7643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11502FF-C704-502A-50EC-204D9B4F8F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1624" y="3127700"/>
                <a:ext cx="736908" cy="799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AD8E71-903B-4FDF-8F16-E42FBED809B2}"/>
                  </a:ext>
                </a:extLst>
              </p14:cNvPr>
              <p14:cNvContentPartPr/>
              <p14:nvPr/>
            </p14:nvContentPartPr>
            <p14:xfrm>
              <a:off x="361461" y="3888154"/>
              <a:ext cx="669283" cy="664426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AD8E71-903B-4FDF-8F16-E42FBED809B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3470" y="3870167"/>
                <a:ext cx="704906" cy="7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99E9594-8EF3-9AA1-C57B-3758D89280BA}"/>
                  </a:ext>
                </a:extLst>
              </p14:cNvPr>
              <p14:cNvContentPartPr/>
              <p14:nvPr/>
            </p14:nvContentPartPr>
            <p14:xfrm>
              <a:off x="1123461" y="4044461"/>
              <a:ext cx="568577" cy="72243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99E9594-8EF3-9AA1-C57B-3758D89280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5468" y="4026472"/>
                <a:ext cx="604203" cy="758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C49A99B-44DE-BB65-87AE-D2EA88832869}"/>
                  </a:ext>
                </a:extLst>
              </p14:cNvPr>
              <p14:cNvContentPartPr/>
              <p14:nvPr/>
            </p14:nvContentPartPr>
            <p14:xfrm>
              <a:off x="1660769" y="3985846"/>
              <a:ext cx="576734" cy="612067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C49A99B-44DE-BB65-87AE-D2EA888328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42780" y="3967855"/>
                <a:ext cx="612353" cy="64769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18" descr="Icon&#10;&#10;Description automatically generated">
            <a:extLst>
              <a:ext uri="{FF2B5EF4-FFF2-40B4-BE49-F238E27FC236}">
                <a16:creationId xmlns:a16="http://schemas.microsoft.com/office/drawing/2014/main" id="{D42F0672-74BB-84B4-1002-4F080787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29" y="2223477"/>
            <a:ext cx="711200" cy="7112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BBA3127-2055-40EA-1215-3260120D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14" y="2223477"/>
            <a:ext cx="711200" cy="711200"/>
          </a:xfrm>
          <a:prstGeom prst="rect">
            <a:avLst/>
          </a:prstGeom>
        </p:spPr>
      </p:pic>
      <p:pic>
        <p:nvPicPr>
          <p:cNvPr id="39" name="Picture 18" descr="Icon&#10;&#10;Description automatically generated">
            <a:extLst>
              <a:ext uri="{FF2B5EF4-FFF2-40B4-BE49-F238E27FC236}">
                <a16:creationId xmlns:a16="http://schemas.microsoft.com/office/drawing/2014/main" id="{58EA3C04-9216-55C7-C14B-179966922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29" y="3044091"/>
            <a:ext cx="711200" cy="711200"/>
          </a:xfrm>
          <a:prstGeom prst="rect">
            <a:avLst/>
          </a:prstGeom>
        </p:spPr>
      </p:pic>
      <p:pic>
        <p:nvPicPr>
          <p:cNvPr id="40" name="Picture 18" descr="Icon&#10;&#10;Description automatically generated">
            <a:extLst>
              <a:ext uri="{FF2B5EF4-FFF2-40B4-BE49-F238E27FC236}">
                <a16:creationId xmlns:a16="http://schemas.microsoft.com/office/drawing/2014/main" id="{9DA06392-2C7F-175E-CF2C-55555B3E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322" y="2223477"/>
            <a:ext cx="711200" cy="711200"/>
          </a:xfrm>
          <a:prstGeom prst="rect">
            <a:avLst/>
          </a:prstGeom>
        </p:spPr>
      </p:pic>
      <p:pic>
        <p:nvPicPr>
          <p:cNvPr id="41" name="Picture 18" descr="Icon&#10;&#10;Description automatically generated">
            <a:extLst>
              <a:ext uri="{FF2B5EF4-FFF2-40B4-BE49-F238E27FC236}">
                <a16:creationId xmlns:a16="http://schemas.microsoft.com/office/drawing/2014/main" id="{23497803-4F05-0F1B-17AE-552EAB683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14" y="3044092"/>
            <a:ext cx="711200" cy="711200"/>
          </a:xfrm>
          <a:prstGeom prst="rect">
            <a:avLst/>
          </a:prstGeom>
        </p:spPr>
      </p:pic>
      <p:pic>
        <p:nvPicPr>
          <p:cNvPr id="42" name="Picture 18" descr="Icon&#10;&#10;Description automatically generated">
            <a:extLst>
              <a:ext uri="{FF2B5EF4-FFF2-40B4-BE49-F238E27FC236}">
                <a16:creationId xmlns:a16="http://schemas.microsoft.com/office/drawing/2014/main" id="{891B8D4B-999F-3CD0-8A17-30E9C7BA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99" y="3044092"/>
            <a:ext cx="711200" cy="711200"/>
          </a:xfrm>
          <a:prstGeom prst="rect">
            <a:avLst/>
          </a:prstGeom>
        </p:spPr>
      </p:pic>
      <p:pic>
        <p:nvPicPr>
          <p:cNvPr id="43" name="Picture 18" descr="Icon&#10;&#10;Description automatically generated">
            <a:extLst>
              <a:ext uri="{FF2B5EF4-FFF2-40B4-BE49-F238E27FC236}">
                <a16:creationId xmlns:a16="http://schemas.microsoft.com/office/drawing/2014/main" id="{1BB6E23A-D5FB-497F-7A10-76325103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629" y="3874476"/>
            <a:ext cx="711200" cy="711200"/>
          </a:xfrm>
          <a:prstGeom prst="rect">
            <a:avLst/>
          </a:prstGeom>
        </p:spPr>
      </p:pic>
      <p:pic>
        <p:nvPicPr>
          <p:cNvPr id="44" name="Picture 18" descr="Icon&#10;&#10;Description automatically generated">
            <a:extLst>
              <a:ext uri="{FF2B5EF4-FFF2-40B4-BE49-F238E27FC236}">
                <a16:creationId xmlns:a16="http://schemas.microsoft.com/office/drawing/2014/main" id="{0A95500B-62AE-B706-EF97-9A0EBBD92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14" y="3874477"/>
            <a:ext cx="711200" cy="711200"/>
          </a:xfrm>
          <a:prstGeom prst="rect">
            <a:avLst/>
          </a:prstGeom>
        </p:spPr>
      </p:pic>
      <p:pic>
        <p:nvPicPr>
          <p:cNvPr id="45" name="Picture 18" descr="Icon&#10;&#10;Description automatically generated">
            <a:extLst>
              <a:ext uri="{FF2B5EF4-FFF2-40B4-BE49-F238E27FC236}">
                <a16:creationId xmlns:a16="http://schemas.microsoft.com/office/drawing/2014/main" id="{2FAD3C0D-1B8F-B387-149E-5141D6DB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322" y="3874476"/>
            <a:ext cx="711200" cy="711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0ACC207-5DBF-2214-9EEF-645CFCAA927E}"/>
                  </a:ext>
                </a:extLst>
              </p14:cNvPr>
              <p14:cNvContentPartPr/>
              <p14:nvPr/>
            </p14:nvContentPartPr>
            <p14:xfrm>
              <a:off x="9446844" y="2002691"/>
              <a:ext cx="572720" cy="888094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0ACC207-5DBF-2214-9EEF-645CFCAA92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8857" y="1984699"/>
                <a:ext cx="608335" cy="923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8CEE4C2-3393-83B6-D025-ACE49FCCDD4B}"/>
                  </a:ext>
                </a:extLst>
              </p14:cNvPr>
              <p14:cNvContentPartPr/>
              <p14:nvPr/>
            </p14:nvContentPartPr>
            <p14:xfrm>
              <a:off x="10042768" y="2090615"/>
              <a:ext cx="590783" cy="796834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8CEE4C2-3393-83B6-D025-ACE49FCCDD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4778" y="2072620"/>
                <a:ext cx="626403" cy="832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9A9624F-A2AE-2B16-82E8-3B29679D2D7A}"/>
                  </a:ext>
                </a:extLst>
              </p14:cNvPr>
              <p14:cNvContentPartPr/>
              <p14:nvPr/>
            </p14:nvContentPartPr>
            <p14:xfrm>
              <a:off x="10736384" y="2149230"/>
              <a:ext cx="590920" cy="691363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9A9624F-A2AE-2B16-82E8-3B29679D2D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18390" y="2131244"/>
                <a:ext cx="626548" cy="726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075A850-B4E6-7102-FD9B-70F932D474D3}"/>
                  </a:ext>
                </a:extLst>
              </p14:cNvPr>
              <p14:cNvContentPartPr/>
              <p14:nvPr/>
            </p14:nvContentPartPr>
            <p14:xfrm>
              <a:off x="9446844" y="3008922"/>
              <a:ext cx="450290" cy="639352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075A850-B4E6-7102-FD9B-70F932D474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8861" y="2990932"/>
                <a:ext cx="485896" cy="674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AC18196-5CAF-14D4-309D-C8B6FE464150}"/>
                  </a:ext>
                </a:extLst>
              </p14:cNvPr>
              <p14:cNvContentPartPr/>
              <p14:nvPr/>
            </p14:nvContentPartPr>
            <p14:xfrm>
              <a:off x="10853615" y="3008923"/>
              <a:ext cx="701286" cy="7643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AC18196-5CAF-14D4-309D-C8B6FE4641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835624" y="2990930"/>
                <a:ext cx="736908" cy="799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4FE9AD6-2117-405F-16D1-DCC2996DF6E2}"/>
                  </a:ext>
                </a:extLst>
              </p14:cNvPr>
              <p14:cNvContentPartPr/>
              <p14:nvPr/>
            </p14:nvContentPartPr>
            <p14:xfrm>
              <a:off x="9505461" y="3751384"/>
              <a:ext cx="669283" cy="664426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4FE9AD6-2117-405F-16D1-DCC2996DF6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87470" y="3733397"/>
                <a:ext cx="704906" cy="7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2BE40D3-2EED-2ACD-4F9C-E2066811443F}"/>
                  </a:ext>
                </a:extLst>
              </p14:cNvPr>
              <p14:cNvContentPartPr/>
              <p14:nvPr/>
            </p14:nvContentPartPr>
            <p14:xfrm>
              <a:off x="10267461" y="3907691"/>
              <a:ext cx="568577" cy="722439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2BE40D3-2EED-2ACD-4F9C-E2066811443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9468" y="3889702"/>
                <a:ext cx="604203" cy="7580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5E4C3E1-5366-4468-17BF-AC748A165E24}"/>
                  </a:ext>
                </a:extLst>
              </p14:cNvPr>
              <p14:cNvContentPartPr/>
              <p14:nvPr/>
            </p14:nvContentPartPr>
            <p14:xfrm>
              <a:off x="10804769" y="3849076"/>
              <a:ext cx="576734" cy="612067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5E4C3E1-5366-4468-17BF-AC748A165E2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86780" y="3831085"/>
                <a:ext cx="612353" cy="647690"/>
              </a:xfrm>
              <a:prstGeom prst="rect">
                <a:avLst/>
              </a:prstGeom>
            </p:spPr>
          </p:pic>
        </mc:Fallback>
      </mc:AlternateContent>
      <p:pic>
        <p:nvPicPr>
          <p:cNvPr id="55" name="Picture 55" descr="A picture containing shape&#10;&#10;Description automatically generated">
            <a:extLst>
              <a:ext uri="{FF2B5EF4-FFF2-40B4-BE49-F238E27FC236}">
                <a16:creationId xmlns:a16="http://schemas.microsoft.com/office/drawing/2014/main" id="{CB340F9D-6D8D-2173-7542-A49E869F6CB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50938" y="4898292"/>
            <a:ext cx="1033585" cy="1555262"/>
          </a:xfrm>
          <a:prstGeom prst="rect">
            <a:avLst/>
          </a:prstGeom>
        </p:spPr>
      </p:pic>
      <p:pic>
        <p:nvPicPr>
          <p:cNvPr id="56" name="Picture 56">
            <a:extLst>
              <a:ext uri="{FF2B5EF4-FFF2-40B4-BE49-F238E27FC236}">
                <a16:creationId xmlns:a16="http://schemas.microsoft.com/office/drawing/2014/main" id="{D84AF54F-9CE2-95AB-BE45-3EFFE76D09C4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5530" y="4839800"/>
            <a:ext cx="1695938" cy="18480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A83FEC4-E493-976E-AC5A-12D6FE73AC45}"/>
                  </a:ext>
                </a:extLst>
              </p14:cNvPr>
              <p14:cNvContentPartPr/>
              <p14:nvPr/>
            </p14:nvContentPartPr>
            <p14:xfrm>
              <a:off x="2549768" y="3505560"/>
              <a:ext cx="6075475" cy="118823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A83FEC4-E493-976E-AC5A-12D6FE73AC4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31770" y="3487611"/>
                <a:ext cx="6111111" cy="154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723F42-9607-62E7-67EC-40FD0480EDEC}"/>
                  </a:ext>
                </a:extLst>
              </p14:cNvPr>
              <p14:cNvContentPartPr/>
              <p14:nvPr/>
            </p14:nvContentPartPr>
            <p14:xfrm>
              <a:off x="8460153" y="3360614"/>
              <a:ext cx="520203" cy="332527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723F42-9607-62E7-67EC-40FD0480ED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442165" y="3342640"/>
                <a:ext cx="555819" cy="3681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0640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Secret Sharing</a:t>
            </a:r>
          </a:p>
        </p:txBody>
      </p:sp>
      <p:pic>
        <p:nvPicPr>
          <p:cNvPr id="6" name="Picture 8" descr="Diagram&#10;&#10;Description automatically generated">
            <a:extLst>
              <a:ext uri="{FF2B5EF4-FFF2-40B4-BE49-F238E27FC236}">
                <a16:creationId xmlns:a16="http://schemas.microsoft.com/office/drawing/2014/main" id="{8C4398FB-E53D-07A0-E9FD-1BC571116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7" y="3523792"/>
            <a:ext cx="6475046" cy="3288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8868C-8D2B-4FCF-7F30-0F28E6B8E88C}"/>
              </a:ext>
            </a:extLst>
          </p:cNvPr>
          <p:cNvSpPr txBox="1"/>
          <p:nvPr/>
        </p:nvSpPr>
        <p:spPr>
          <a:xfrm>
            <a:off x="2002692" y="2774460"/>
            <a:ext cx="3036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Protocol Secret Splitting</a:t>
            </a:r>
            <a:endParaRPr lang="en-US" b="1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6F4E89B8-F8A5-185E-3345-741E5215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38" y="3525586"/>
            <a:ext cx="5165967" cy="3284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17962E-8C31-0030-3C79-A828D90B8EF0}"/>
              </a:ext>
            </a:extLst>
          </p:cNvPr>
          <p:cNvSpPr txBox="1"/>
          <p:nvPr/>
        </p:nvSpPr>
        <p:spPr>
          <a:xfrm>
            <a:off x="8753230" y="277446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Protocol Secret Sharing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63361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AD7B06E-D1C7-BD5E-7CCF-2C2B1346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Proving without sharing </a:t>
            </a:r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informations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2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D7AE0-717F-A3D5-92BE-C9895FC08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/>
              <a:t>Subliminal Channel</a:t>
            </a:r>
            <a:endParaRPr lang="en-US" sz="4600" kern="1200">
              <a:latin typeface="+mj-lt"/>
              <a:cs typeface="Calibri 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EFF44EF-20B7-3210-E26E-8D567470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565823"/>
            <a:ext cx="5536001" cy="36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434931"/>
            <a:ext cx="3221181" cy="1032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Further development of cryptography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C2AC2-9735-7B31-E71E-7EA3C5EEE349}"/>
              </a:ext>
            </a:extLst>
          </p:cNvPr>
          <p:cNvSpPr txBox="1"/>
          <p:nvPr/>
        </p:nvSpPr>
        <p:spPr>
          <a:xfrm>
            <a:off x="1836616" y="1777999"/>
            <a:ext cx="1932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XVI / XVII century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B931FD-57DF-AC2B-1866-FFDE5BDAC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5625" y="1775020"/>
            <a:ext cx="7593867" cy="48042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E09C8-93A8-3E76-B6D5-8B8B3D7BF790}"/>
              </a:ext>
            </a:extLst>
          </p:cNvPr>
          <p:cNvSpPr txBox="1"/>
          <p:nvPr/>
        </p:nvSpPr>
        <p:spPr>
          <a:xfrm>
            <a:off x="4366846" y="1230922"/>
            <a:ext cx="33977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cs typeface="Calibri"/>
              </a:rPr>
              <a:t>Homofonic</a:t>
            </a:r>
            <a:r>
              <a:rPr lang="en-US" sz="2400" b="1">
                <a:cs typeface="Calibri"/>
              </a:rPr>
              <a:t> Cipher</a:t>
            </a:r>
          </a:p>
        </p:txBody>
      </p:sp>
    </p:spTree>
    <p:extLst>
      <p:ext uri="{BB962C8B-B14F-4D97-AF65-F5344CB8AC3E}">
        <p14:creationId xmlns:p14="http://schemas.microsoft.com/office/powerpoint/2010/main" val="1697418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DD8F-1C12-CDF0-2125-5C6E9DEC0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677" cy="1345101"/>
          </a:xfrm>
        </p:spPr>
        <p:txBody>
          <a:bodyPr/>
          <a:lstStyle/>
          <a:p>
            <a:r>
              <a:rPr lang="en-US">
                <a:cs typeface="Calibri Light"/>
              </a:rPr>
              <a:t>Key Exchange Protocols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1153D-F628-2A53-8DE4-644B3FB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800100" lvl="1" indent="-342900"/>
            <a:r>
              <a:rPr lang="en-US">
                <a:ea typeface="+mn-lt"/>
                <a:cs typeface="+mn-lt"/>
              </a:rPr>
              <a:t>Diffie-Hellman</a:t>
            </a:r>
            <a:endParaRPr lang="en-US"/>
          </a:p>
          <a:p>
            <a:pPr marL="800100" lvl="1" indent="-342900"/>
            <a:r>
              <a:rPr lang="en-US">
                <a:ea typeface="+mn-lt"/>
                <a:cs typeface="+mn-lt"/>
              </a:rPr>
              <a:t>RSA</a:t>
            </a:r>
          </a:p>
          <a:p>
            <a:pPr marL="800100" lvl="1" indent="-342900"/>
            <a:r>
              <a:rPr lang="en-US">
                <a:ea typeface="+mn-lt"/>
                <a:cs typeface="+mn-lt"/>
              </a:rPr>
              <a:t>Elliptic Curve Cryptography (ECC)</a:t>
            </a:r>
          </a:p>
          <a:p>
            <a:pPr marL="800100" lvl="1" indent="-342900"/>
            <a:r>
              <a:rPr lang="en-US">
                <a:ea typeface="+mn-lt"/>
                <a:cs typeface="+mn-lt"/>
              </a:rPr>
              <a:t>SSL / TLS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472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132" y="3819750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6. Public Key Infrastructure PKI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15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FBF7F-31DC-2E92-90B6-639D2495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Certificate Authority</a:t>
            </a:r>
            <a:endParaRPr lang="en-US" sz="540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7E54B4E-5233-5C3A-1488-1FBFEB67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20" y="675167"/>
            <a:ext cx="7431258" cy="559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37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FBF7F-31DC-2E92-90B6-639D2495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How to get Public Key?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1306612-DB7E-ABFD-AD3C-8D30690A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708" y="876441"/>
            <a:ext cx="7793890" cy="556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461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1921-81FB-B229-2AA7-DF0FFAC3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Certificate Authority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4F8B56B-27E9-ADC7-A3C8-3E74B380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26" y="640080"/>
            <a:ext cx="706415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18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0C114-A5C5-1323-F8C8-AF603C543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499818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of this to prevent Man In the Middle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2C426504-B464-4C86-D45D-FBB14D9B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06" y="2072640"/>
            <a:ext cx="9600313" cy="412813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09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5553-583E-2403-9737-C738438E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Certificate Lifecycle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B24FF-924B-8125-9E76-9B647E1E9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- creation</a:t>
            </a:r>
            <a:br>
              <a:rPr lang="en-US"/>
            </a:br>
            <a:r>
              <a:rPr lang="en-US"/>
              <a:t>- certification</a:t>
            </a:r>
            <a:br>
              <a:rPr lang="en-US"/>
            </a:br>
            <a:r>
              <a:rPr lang="en-US"/>
              <a:t>- distribution</a:t>
            </a:r>
            <a:br>
              <a:rPr lang="en-US"/>
            </a:br>
            <a:r>
              <a:rPr lang="en-US"/>
              <a:t>- </a:t>
            </a:r>
            <a:r>
              <a:rPr lang="en-US">
                <a:solidFill>
                  <a:srgbClr val="92D050"/>
                </a:solidFill>
              </a:rPr>
              <a:t>active usage</a:t>
            </a:r>
            <a:br>
              <a:rPr lang="en-US">
                <a:solidFill>
                  <a:srgbClr val="92D050"/>
                </a:solidFill>
              </a:rPr>
            </a:br>
            <a:r>
              <a:rPr lang="en-US"/>
              <a:t>- </a:t>
            </a:r>
            <a:r>
              <a:rPr lang="en-US">
                <a:solidFill>
                  <a:srgbClr val="FF0000"/>
                </a:solidFill>
              </a:rPr>
              <a:t>passive usage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-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key invalidation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Pr0 Tip: change the key. Especially if you encrypt important data and you do it often. This way no one can get enough material for cryptoanalysis.</a:t>
            </a:r>
            <a:endParaRPr lang="en-US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709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B4946-96C9-E5DA-AAC2-DE6795BA6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8132" y="3819750"/>
            <a:ext cx="4375151" cy="179604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6100"/>
            </a:br>
            <a:r>
              <a:rPr lang="en-US" sz="6100">
                <a:solidFill>
                  <a:schemeClr val="bg1"/>
                </a:solidFill>
              </a:rPr>
              <a:t>Basics of Cryptography</a:t>
            </a:r>
            <a:br>
              <a:rPr lang="en-US" sz="6100">
                <a:cs typeface="Calibri Light"/>
              </a:rPr>
            </a:br>
            <a:br>
              <a:rPr lang="en-US" sz="6100">
                <a:cs typeface="Calibri Light"/>
              </a:rPr>
            </a:br>
            <a:r>
              <a:rPr lang="en-US" sz="6100">
                <a:solidFill>
                  <a:schemeClr val="bg1"/>
                </a:solidFill>
                <a:cs typeface="Calibri Light"/>
              </a:rPr>
              <a:t>7. Summary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C339189-0C0C-E0D5-06EB-CB66540A4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0" b="1657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25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394575-CECE-4949-EDDC-793DC47DF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354" y="2255471"/>
            <a:ext cx="1051560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Human is the weakest link</a:t>
            </a:r>
          </a:p>
          <a:p>
            <a:r>
              <a:rPr lang="en-US">
                <a:cs typeface="Calibri"/>
              </a:rPr>
              <a:t>Good encryption + bad application = bad encryption</a:t>
            </a:r>
          </a:p>
          <a:p>
            <a:r>
              <a:rPr lang="en-US">
                <a:cs typeface="Calibri"/>
              </a:rPr>
              <a:t>No encryption algorithm is 100% safe, however we consider so if:</a:t>
            </a:r>
          </a:p>
          <a:p>
            <a:pPr lvl="1" indent="0"/>
            <a:r>
              <a:rPr lang="en-US">
                <a:ea typeface="+mn-lt"/>
                <a:cs typeface="+mn-lt"/>
              </a:rPr>
              <a:t>the cost of breaking the cipher is higher than the revenue from the data</a:t>
            </a:r>
            <a:endParaRPr lang="en-US">
              <a:cs typeface="Calibri"/>
            </a:endParaRPr>
          </a:p>
          <a:p>
            <a:pPr lvl="1" indent="0"/>
            <a:r>
              <a:rPr lang="en-US">
                <a:ea typeface="+mn-lt"/>
                <a:cs typeface="+mn-lt"/>
              </a:rPr>
              <a:t>the time necessary to break the cipher is too long. Imagine you can get her </a:t>
            </a:r>
            <a:r>
              <a:rPr lang="en-US" err="1">
                <a:ea typeface="+mn-lt"/>
                <a:cs typeface="+mn-lt"/>
              </a:rPr>
              <a:t>facebook</a:t>
            </a:r>
            <a:r>
              <a:rPr lang="en-US">
                <a:ea typeface="+mn-lt"/>
                <a:cs typeface="+mn-lt"/>
              </a:rPr>
              <a:t> password 15y from now. Not worth anymore.</a:t>
            </a:r>
            <a:endParaRPr lang="en-US">
              <a:cs typeface="Calibri"/>
            </a:endParaRPr>
          </a:p>
          <a:p>
            <a:pPr lvl="1" indent="0"/>
            <a:r>
              <a:rPr lang="en-US">
                <a:ea typeface="+mn-lt"/>
                <a:cs typeface="+mn-lt"/>
              </a:rPr>
              <a:t>if the data is very important it will be good to update keys often so </a:t>
            </a:r>
            <a:r>
              <a:rPr lang="en-US" err="1">
                <a:ea typeface="+mn-lt"/>
                <a:cs typeface="+mn-lt"/>
              </a:rPr>
              <a:t>cryptoanalitycs</a:t>
            </a:r>
            <a:r>
              <a:rPr lang="en-US">
                <a:ea typeface="+mn-lt"/>
                <a:cs typeface="+mn-lt"/>
              </a:rPr>
              <a:t> can't get enough material to break it</a:t>
            </a:r>
            <a:endParaRPr lang="en-US">
              <a:cs typeface="Calibri"/>
            </a:endParaRPr>
          </a:p>
          <a:p>
            <a:pPr lvl="1" indent="0"/>
            <a:r>
              <a:rPr lang="en-US">
                <a:ea typeface="+mn-lt"/>
                <a:cs typeface="+mn-lt"/>
              </a:rPr>
              <a:t>it is impossible to crack it with currently known means (</a:t>
            </a:r>
            <a:r>
              <a:rPr lang="en-US" err="1">
                <a:ea typeface="+mn-lt"/>
                <a:cs typeface="+mn-lt"/>
              </a:rPr>
              <a:t>eg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brutforce</a:t>
            </a:r>
            <a:r>
              <a:rPr lang="en-US">
                <a:ea typeface="+mn-lt"/>
                <a:cs typeface="+mn-lt"/>
              </a:rPr>
              <a:t> private keys)</a:t>
            </a:r>
            <a:endParaRPr lang="en-US">
              <a:cs typeface="Calibri"/>
            </a:endParaRPr>
          </a:p>
          <a:p>
            <a:pPr lvl="1" indent="0"/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Passwords:</a:t>
            </a:r>
          </a:p>
          <a:p>
            <a:pPr lvl="1" indent="0"/>
            <a:r>
              <a:rPr lang="en-US">
                <a:cs typeface="Calibri"/>
              </a:rPr>
              <a:t>MniS!Mcc10$ = My name is Skrillex! My concert cost 10$ = Protected against dictionary attack. </a:t>
            </a:r>
          </a:p>
          <a:p>
            <a:pPr lvl="1" indent="0"/>
            <a:endParaRPr lang="en-US" sz="2800">
              <a:cs typeface="Calibri"/>
            </a:endParaRPr>
          </a:p>
          <a:p>
            <a:pPr lvl="1" indent="0">
              <a:buNone/>
            </a:pPr>
            <a:r>
              <a:rPr lang="en-US" sz="2800">
                <a:cs typeface="Calibri"/>
              </a:rPr>
              <a:t>Good</a:t>
            </a:r>
            <a:r>
              <a:rPr lang="en-US" sz="2800">
                <a:ea typeface="+mn-lt"/>
                <a:cs typeface="+mn-lt"/>
              </a:rPr>
              <a:t> encryption + bad application = bad encryption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6694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Polyalphabetic Ciphers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BE09C8-93A8-3E76-B6D5-8B8B3D7BF790}"/>
              </a:ext>
            </a:extLst>
          </p:cNvPr>
          <p:cNvSpPr txBox="1"/>
          <p:nvPr/>
        </p:nvSpPr>
        <p:spPr>
          <a:xfrm>
            <a:off x="4308231" y="1260230"/>
            <a:ext cx="33977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b="1">
              <a:cs typeface="Calibri"/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EBCE6DCA-0F1A-27C8-18E0-984DBB73F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370" y="2890410"/>
            <a:ext cx="4008802" cy="3970458"/>
          </a:xfrm>
        </p:spPr>
      </p:pic>
      <p:pic>
        <p:nvPicPr>
          <p:cNvPr id="10" name="Picture 10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D781203-A7A4-80A9-52C3-37315C261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824" y="-1099"/>
            <a:ext cx="4867275" cy="486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CE98B-9916-30C3-98B8-6E6184C47D0B}"/>
              </a:ext>
            </a:extLst>
          </p:cNvPr>
          <p:cNvSpPr txBox="1"/>
          <p:nvPr/>
        </p:nvSpPr>
        <p:spPr>
          <a:xfrm>
            <a:off x="5715000" y="2520461"/>
            <a:ext cx="1609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Alberti's shield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51670D-AE16-5CF8-726F-74019A79E2AF}"/>
              </a:ext>
            </a:extLst>
          </p:cNvPr>
          <p:cNvSpPr txBox="1"/>
          <p:nvPr/>
        </p:nvSpPr>
        <p:spPr>
          <a:xfrm>
            <a:off x="10345615" y="4865076"/>
            <a:ext cx="18444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Tabula Recta and </a:t>
            </a:r>
            <a:r>
              <a:rPr lang="en-US" err="1">
                <a:cs typeface="Calibri"/>
              </a:rPr>
              <a:t>Vinegret's</a:t>
            </a:r>
            <a:r>
              <a:rPr lang="en-US">
                <a:cs typeface="Calibri"/>
              </a:rPr>
              <a:t> Cipher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3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Diagraph Ciphers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3" name="Picture 4" descr="A picture containing text, scoreboard, mounted&#10;&#10;Description automatically generated">
            <a:extLst>
              <a:ext uri="{FF2B5EF4-FFF2-40B4-BE49-F238E27FC236}">
                <a16:creationId xmlns:a16="http://schemas.microsoft.com/office/drawing/2014/main" id="{F68461EB-651C-C6DD-432C-F6F20BA7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1" y="2679991"/>
            <a:ext cx="5693506" cy="4174788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06E92FC-E8A3-66F8-324F-5D314B1C4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2" y="4382762"/>
            <a:ext cx="5087815" cy="2400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D53F6-D009-7BB3-4D0A-B6778CE1B927}"/>
              </a:ext>
            </a:extLst>
          </p:cNvPr>
          <p:cNvSpPr txBox="1"/>
          <p:nvPr/>
        </p:nvSpPr>
        <p:spPr>
          <a:xfrm>
            <a:off x="136769" y="3936999"/>
            <a:ext cx="789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Rules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AEAB8E-D047-6BAF-F2D9-67CF89554586}"/>
              </a:ext>
            </a:extLst>
          </p:cNvPr>
          <p:cNvSpPr txBox="1"/>
          <p:nvPr/>
        </p:nvSpPr>
        <p:spPr>
          <a:xfrm>
            <a:off x="6506307" y="2237152"/>
            <a:ext cx="2108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Keyword: Monarchy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3EEDB-933B-1400-9C9F-124C2DFDCC08}"/>
              </a:ext>
            </a:extLst>
          </p:cNvPr>
          <p:cNvSpPr txBox="1"/>
          <p:nvPr/>
        </p:nvSpPr>
        <p:spPr>
          <a:xfrm>
            <a:off x="1377461" y="141653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Called also: Playfair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6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B162F-FD3E-298D-8A90-58FFA12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16" y="434931"/>
            <a:ext cx="3221181" cy="103276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Diagraph Ciphers</a:t>
            </a:r>
            <a:endParaRPr lang="en-US" sz="40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3CD7F-D0D7-C6A7-9DBC-7C9C40A88549}"/>
              </a:ext>
            </a:extLst>
          </p:cNvPr>
          <p:cNvSpPr txBox="1"/>
          <p:nvPr/>
        </p:nvSpPr>
        <p:spPr>
          <a:xfrm>
            <a:off x="4943230" y="1289538"/>
            <a:ext cx="9769" cy="879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A161D17A-38F2-5415-303F-1FD94FC2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99" y="-1586"/>
            <a:ext cx="7813431" cy="3012094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16D9D81B-EF37-AF14-5C13-79C1AFC8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1" y="3788251"/>
            <a:ext cx="7950200" cy="307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4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Basics of Cryptography  1. History</vt:lpstr>
      <vt:lpstr>Stenography</vt:lpstr>
      <vt:lpstr>Cryptography</vt:lpstr>
      <vt:lpstr>Cryptoanalisis</vt:lpstr>
      <vt:lpstr>Importance of Cryptoanalysis</vt:lpstr>
      <vt:lpstr>Further development of cryptography</vt:lpstr>
      <vt:lpstr>Polyalphabetic Ciphers</vt:lpstr>
      <vt:lpstr>Diagraph Ciphers</vt:lpstr>
      <vt:lpstr>Diagraph Ciphers</vt:lpstr>
      <vt:lpstr>Diagraph Ciphers</vt:lpstr>
      <vt:lpstr>II WW</vt:lpstr>
      <vt:lpstr>II WW</vt:lpstr>
      <vt:lpstr>2000</vt:lpstr>
      <vt:lpstr> Basics of Cryptography  2. Future</vt:lpstr>
      <vt:lpstr>PowerPoint Presentation</vt:lpstr>
      <vt:lpstr>PowerPoint Presentation</vt:lpstr>
      <vt:lpstr>Corpus-Wave Dualism</vt:lpstr>
      <vt:lpstr>Quantum Entanglement</vt:lpstr>
      <vt:lpstr>Quantum Cryptography</vt:lpstr>
      <vt:lpstr>Polarisation of a particle</vt:lpstr>
      <vt:lpstr>Meaning</vt:lpstr>
      <vt:lpstr>PowerPoint Presentation</vt:lpstr>
      <vt:lpstr>PowerPoint Presentation</vt:lpstr>
      <vt:lpstr>PowerPoint Presentation</vt:lpstr>
      <vt:lpstr>PowerPoint Presentation</vt:lpstr>
      <vt:lpstr>Quantum Computers</vt:lpstr>
      <vt:lpstr>Transistor vs HIV Virus vs Red Blood Cell</vt:lpstr>
      <vt:lpstr>PowerPoint Presentation</vt:lpstr>
      <vt:lpstr>DNA Cryptography  </vt:lpstr>
      <vt:lpstr> Basics of Cryptography  3. Methods of breaking cyphertexts</vt:lpstr>
      <vt:lpstr>"Regular Human" methods</vt:lpstr>
      <vt:lpstr>H4ck3rm4n</vt:lpstr>
      <vt:lpstr>DDoS</vt:lpstr>
      <vt:lpstr>Replay Attack</vt:lpstr>
      <vt:lpstr>PowerPoint Presentation</vt:lpstr>
      <vt:lpstr>Side Channel Attack</vt:lpstr>
      <vt:lpstr>Man in the Middle Attack</vt:lpstr>
      <vt:lpstr>Meet in the Middle</vt:lpstr>
      <vt:lpstr>Birthday Attack</vt:lpstr>
      <vt:lpstr>Cleptography – back doors</vt:lpstr>
      <vt:lpstr>Virus</vt:lpstr>
      <vt:lpstr>PowerPoint Presentation</vt:lpstr>
      <vt:lpstr> Basics of Cryptography  4. Types and Modes of Encryption</vt:lpstr>
      <vt:lpstr>Encryption: ECB – Electronic Code Book</vt:lpstr>
      <vt:lpstr>Decryption: ECB – Electronic Code Book</vt:lpstr>
      <vt:lpstr>Encryption: CBC – Cipher Block Chaining</vt:lpstr>
      <vt:lpstr>Decryption: CBC – Cipher Block Chaining</vt:lpstr>
      <vt:lpstr>Encryption: CFB – Cipher Feedback</vt:lpstr>
      <vt:lpstr>Decryption: CFB – Cipher Feedback</vt:lpstr>
      <vt:lpstr>Encryption: CFB – Cipher Feedback</vt:lpstr>
      <vt:lpstr>Decryption: OFB – Output Feedback</vt:lpstr>
      <vt:lpstr>Stream Ciphers</vt:lpstr>
      <vt:lpstr> Basics of Cryptography  5. Cryptographic Protocols</vt:lpstr>
      <vt:lpstr>Digital Signature</vt:lpstr>
      <vt:lpstr>Unforgeable Digital Signatures</vt:lpstr>
      <vt:lpstr>Blind Signature</vt:lpstr>
      <vt:lpstr>Secret Sharing</vt:lpstr>
      <vt:lpstr>Proving without sharing informations</vt:lpstr>
      <vt:lpstr>Subliminal Channel</vt:lpstr>
      <vt:lpstr>Key Exchange Protocols</vt:lpstr>
      <vt:lpstr> Basics of Cryptography  6. Public Key Infrastructure PKI</vt:lpstr>
      <vt:lpstr>Certificate Authority</vt:lpstr>
      <vt:lpstr>How to get Public Key?</vt:lpstr>
      <vt:lpstr>Regional Certificate Authority</vt:lpstr>
      <vt:lpstr>All of this to prevent Man In the Middle</vt:lpstr>
      <vt:lpstr>Certificate Lifecycle</vt:lpstr>
      <vt:lpstr> Basics of Cryptography  7.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41</cp:revision>
  <dcterms:created xsi:type="dcterms:W3CDTF">2023-04-10T14:28:27Z</dcterms:created>
  <dcterms:modified xsi:type="dcterms:W3CDTF">2023-04-26T11:57:18Z</dcterms:modified>
</cp:coreProperties>
</file>